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39"/>
  </p:notesMasterIdLst>
  <p:sldIdLst>
    <p:sldId id="331" r:id="rId2"/>
    <p:sldId id="278" r:id="rId3"/>
    <p:sldId id="332" r:id="rId4"/>
    <p:sldId id="309" r:id="rId5"/>
    <p:sldId id="333" r:id="rId6"/>
    <p:sldId id="258" r:id="rId7"/>
    <p:sldId id="311" r:id="rId8"/>
    <p:sldId id="312" r:id="rId9"/>
    <p:sldId id="267" r:id="rId10"/>
    <p:sldId id="313" r:id="rId11"/>
    <p:sldId id="314" r:id="rId12"/>
    <p:sldId id="269" r:id="rId13"/>
    <p:sldId id="277" r:id="rId14"/>
    <p:sldId id="329" r:id="rId15"/>
    <p:sldId id="338" r:id="rId16"/>
    <p:sldId id="276" r:id="rId17"/>
    <p:sldId id="316" r:id="rId18"/>
    <p:sldId id="260" r:id="rId19"/>
    <p:sldId id="317" r:id="rId20"/>
    <p:sldId id="318" r:id="rId21"/>
    <p:sldId id="334" r:id="rId22"/>
    <p:sldId id="265" r:id="rId23"/>
    <p:sldId id="335" r:id="rId24"/>
    <p:sldId id="270" r:id="rId25"/>
    <p:sldId id="271" r:id="rId26"/>
    <p:sldId id="272" r:id="rId27"/>
    <p:sldId id="273" r:id="rId28"/>
    <p:sldId id="328" r:id="rId29"/>
    <p:sldId id="336" r:id="rId30"/>
    <p:sldId id="256" r:id="rId31"/>
    <p:sldId id="322" r:id="rId32"/>
    <p:sldId id="323" r:id="rId33"/>
    <p:sldId id="324" r:id="rId34"/>
    <p:sldId id="330" r:id="rId35"/>
    <p:sldId id="337" r:id="rId36"/>
    <p:sldId id="274" r:id="rId37"/>
    <p:sldId id="339" r:id="rId38"/>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varScale="1">
        <p:scale>
          <a:sx n="68" d="100"/>
          <a:sy n="68" d="100"/>
        </p:scale>
        <p:origin x="144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0723" name="Rectangle 3"/>
          <p:cNvSpPr>
            <a:spLocks noGrp="1" noChangeArrowheads="1"/>
          </p:cNvSpPr>
          <p:nvPr>
            <p:ph type="dt" idx="1"/>
          </p:nvPr>
        </p:nvSpPr>
        <p:spPr bwMode="auto">
          <a:xfrm>
            <a:off x="3970338" y="0"/>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4710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5" name="Rectangle 5"/>
          <p:cNvSpPr>
            <a:spLocks noGrp="1" noChangeArrowheads="1"/>
          </p:cNvSpPr>
          <p:nvPr>
            <p:ph type="body" sz="quarter" idx="3"/>
          </p:nvPr>
        </p:nvSpPr>
        <p:spPr bwMode="auto">
          <a:xfrm>
            <a:off x="701675" y="4416425"/>
            <a:ext cx="5607050" cy="4183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p:cNvSpPr>
            <a:spLocks noGrp="1" noChangeArrowheads="1"/>
          </p:cNvSpPr>
          <p:nvPr>
            <p:ph type="ftr" sz="quarter" idx="4"/>
          </p:nvPr>
        </p:nvSpPr>
        <p:spPr bwMode="auto">
          <a:xfrm>
            <a:off x="0"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0727" name="Rectangle 7"/>
          <p:cNvSpPr>
            <a:spLocks noGrp="1" noChangeArrowheads="1"/>
          </p:cNvSpPr>
          <p:nvPr>
            <p:ph type="sldNum" sz="quarter" idx="5"/>
          </p:nvPr>
        </p:nvSpPr>
        <p:spPr bwMode="auto">
          <a:xfrm>
            <a:off x="3970338" y="8829675"/>
            <a:ext cx="3038475" cy="4651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pitchFamily="34" charset="0"/>
              </a:defRPr>
            </a:lvl1pPr>
          </a:lstStyle>
          <a:p>
            <a:pPr>
              <a:defRPr/>
            </a:pPr>
            <a:fld id="{ECB2D5D3-F49B-4D7F-AFC4-088083F1A26B}" type="slidenum">
              <a:rPr lang="en-US"/>
              <a:pPr>
                <a:defRPr/>
              </a:pPr>
              <a:t>‹#›</a:t>
            </a:fld>
            <a:endParaRPr lang="en-US"/>
          </a:p>
        </p:txBody>
      </p:sp>
    </p:spTree>
    <p:extLst>
      <p:ext uri="{BB962C8B-B14F-4D97-AF65-F5344CB8AC3E}">
        <p14:creationId xmlns:p14="http://schemas.microsoft.com/office/powerpoint/2010/main" val="33174119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ChangeArrowheads="1" noTextEdit="1"/>
          </p:cNvSpPr>
          <p:nvPr>
            <p:ph type="sldImg"/>
          </p:nvPr>
        </p:nvSpPr>
        <p:spPr>
          <a:ln/>
        </p:spPr>
      </p:sp>
      <p:sp>
        <p:nvSpPr>
          <p:cNvPr id="4813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48132"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charset="0"/>
                <a:ea typeface="MS PGothic" pitchFamily="34" charset="-128"/>
              </a:defRPr>
            </a:lvl1pPr>
            <a:lvl2pPr marL="742950" indent="-285750">
              <a:defRPr>
                <a:solidFill>
                  <a:schemeClr val="tx1"/>
                </a:solidFill>
                <a:latin typeface="Arial" charset="0"/>
                <a:ea typeface="MS PGothic" pitchFamily="34" charset="-128"/>
              </a:defRPr>
            </a:lvl2pPr>
            <a:lvl3pPr marL="1143000" indent="-228600">
              <a:defRPr>
                <a:solidFill>
                  <a:schemeClr val="tx1"/>
                </a:solidFill>
                <a:latin typeface="Arial" charset="0"/>
                <a:ea typeface="MS PGothic" pitchFamily="34" charset="-128"/>
              </a:defRPr>
            </a:lvl3pPr>
            <a:lvl4pPr marL="1600200" indent="-228600">
              <a:defRPr>
                <a:solidFill>
                  <a:schemeClr val="tx1"/>
                </a:solidFill>
                <a:latin typeface="Arial" charset="0"/>
                <a:ea typeface="MS PGothic" pitchFamily="34" charset="-128"/>
              </a:defRPr>
            </a:lvl4pPr>
            <a:lvl5pPr marL="2057400" indent="-22860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fld id="{76744C50-AD15-497A-847F-BC1152032E1F}" type="slidenum">
              <a:rPr lang="en-US"/>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CF79069B-AB7A-4A3A-8E87-E2261A463F4C}" type="slidenum">
              <a:rPr lang="en-US" sz="1200" smtClean="0"/>
              <a:pPr>
                <a:defRPr/>
              </a:pPr>
              <a:t>4</a:t>
            </a:fld>
            <a:endParaRPr lang="en-US" sz="1200"/>
          </a:p>
        </p:txBody>
      </p:sp>
      <p:sp>
        <p:nvSpPr>
          <p:cNvPr id="5017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8C3CA3E3-D1A3-4B32-B0D0-0B58874CF020}" type="slidenum">
              <a:rPr lang="en-US" sz="1200" smtClean="0"/>
              <a:pPr>
                <a:defRPr/>
              </a:pPr>
              <a:t>6</a:t>
            </a:fld>
            <a:endParaRPr lang="en-US" sz="1200"/>
          </a:p>
        </p:txBody>
      </p:sp>
      <p:sp>
        <p:nvSpPr>
          <p:cNvPr id="52227"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D5D631C3-D945-4A56-AF26-69764AA21909}" type="slidenum">
              <a:rPr lang="en-US" sz="1200" smtClean="0"/>
              <a:pPr>
                <a:defRPr/>
              </a:pPr>
              <a:t>7</a:t>
            </a:fld>
            <a:endParaRPr lang="en-US" sz="1200"/>
          </a:p>
        </p:txBody>
      </p:sp>
      <p:sp>
        <p:nvSpPr>
          <p:cNvPr id="53251"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08FEE00C-BA5E-4383-98D7-0DA0AFDA75C9}" type="slidenum">
              <a:rPr lang="en-US" sz="1200" smtClean="0"/>
              <a:pPr>
                <a:defRPr/>
              </a:pPr>
              <a:t>8</a:t>
            </a:fld>
            <a:endParaRPr lang="en-US" sz="1200"/>
          </a:p>
        </p:txBody>
      </p:sp>
      <p:sp>
        <p:nvSpPr>
          <p:cNvPr id="54275"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C56ABCDE-ACEA-4BD8-93ED-16D4A0BAFFA6}" type="slidenum">
              <a:rPr lang="en-US" sz="1200" smtClean="0"/>
              <a:pPr>
                <a:defRPr/>
              </a:pPr>
              <a:t>9</a:t>
            </a:fld>
            <a:endParaRPr lang="en-US" sz="1200"/>
          </a:p>
        </p:txBody>
      </p:sp>
      <p:sp>
        <p:nvSpPr>
          <p:cNvPr id="55299"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6C8668B1-5AD3-489D-B42C-E78F5A5B6F4E}" type="slidenum">
              <a:rPr lang="en-US" sz="1200" smtClean="0"/>
              <a:pPr>
                <a:defRPr/>
              </a:pPr>
              <a:t>10</a:t>
            </a:fld>
            <a:endParaRPr lang="en-US" sz="1200"/>
          </a:p>
        </p:txBody>
      </p:sp>
      <p:sp>
        <p:nvSpPr>
          <p:cNvPr id="56323"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BEF3631-3099-4121-A7DC-C6F06795C03B}" type="slidenum">
              <a:rPr lang="en-US" sz="1200" smtClean="0"/>
              <a:pPr>
                <a:defRPr/>
              </a:pPr>
              <a:t>11</a:t>
            </a:fld>
            <a:endParaRPr lang="en-US" sz="1200"/>
          </a:p>
        </p:txBody>
      </p:sp>
      <p:sp>
        <p:nvSpPr>
          <p:cNvPr id="5734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C34E7C5E-4B99-493F-9AA6-BB3BE3A6A114}" type="slidenum">
              <a:rPr lang="en-US" sz="1200" smtClean="0"/>
              <a:pPr>
                <a:defRPr/>
              </a:pPr>
              <a:t>12</a:t>
            </a:fld>
            <a:endParaRPr lang="en-US" sz="1200"/>
          </a:p>
        </p:txBody>
      </p:sp>
      <p:sp>
        <p:nvSpPr>
          <p:cNvPr id="58371"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76165C3-213A-4DBA-9324-A2757AEB22ED}" type="slidenum">
              <a:rPr lang="en-US" sz="1200"/>
              <a:pPr/>
              <a:t>15</a:t>
            </a:fld>
            <a:endParaRPr lang="en-US"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8091CB56-AE87-405B-B8D9-37549CF5666E}" type="slidenum">
              <a:rPr lang="en-US" sz="1200" smtClean="0"/>
              <a:pPr>
                <a:defRPr/>
              </a:pPr>
              <a:t>18</a:t>
            </a:fld>
            <a:endParaRPr lang="en-US" sz="1200"/>
          </a:p>
        </p:txBody>
      </p:sp>
      <p:sp>
        <p:nvSpPr>
          <p:cNvPr id="59395"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BF414F7A-1AC0-4D06-ADC6-5656FBB2AD3E}" type="slidenum">
              <a:rPr lang="en-US" sz="1200" smtClean="0"/>
              <a:pPr>
                <a:defRPr/>
              </a:pPr>
              <a:t>19</a:t>
            </a:fld>
            <a:endParaRPr lang="en-US" sz="1200"/>
          </a:p>
        </p:txBody>
      </p:sp>
      <p:sp>
        <p:nvSpPr>
          <p:cNvPr id="6041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A9F63DC3-6462-424E-B15C-9621DD7CE6D9}" type="slidenum">
              <a:rPr lang="en-US" sz="1200" smtClean="0"/>
              <a:pPr>
                <a:defRPr/>
              </a:pPr>
              <a:t>20</a:t>
            </a:fld>
            <a:endParaRPr lang="en-US" sz="1200"/>
          </a:p>
        </p:txBody>
      </p:sp>
      <p:sp>
        <p:nvSpPr>
          <p:cNvPr id="61443"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21</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F464999E-9544-49D4-99C6-E4C380481D68}" type="slidenum">
              <a:rPr lang="en-US" sz="1200" smtClean="0"/>
              <a:pPr>
                <a:defRPr/>
              </a:pPr>
              <a:t>22</a:t>
            </a:fld>
            <a:endParaRPr lang="en-US" sz="1200"/>
          </a:p>
        </p:txBody>
      </p:sp>
      <p:sp>
        <p:nvSpPr>
          <p:cNvPr id="6349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BC690BC0-8C1D-4BA2-9425-577CA8A49FC1}" type="slidenum">
              <a:rPr lang="en-US" sz="1200" smtClean="0"/>
              <a:pPr>
                <a:defRPr/>
              </a:pPr>
              <a:t>24</a:t>
            </a:fld>
            <a:endParaRPr lang="en-US" sz="1200"/>
          </a:p>
        </p:txBody>
      </p:sp>
      <p:sp>
        <p:nvSpPr>
          <p:cNvPr id="6553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F477FDF1-5B54-4240-9D56-E58932DF004B}" type="slidenum">
              <a:rPr lang="en-US" sz="1200" smtClean="0"/>
              <a:pPr>
                <a:defRPr/>
              </a:pPr>
              <a:t>25</a:t>
            </a:fld>
            <a:endParaRPr lang="en-US" sz="1200"/>
          </a:p>
        </p:txBody>
      </p:sp>
      <p:sp>
        <p:nvSpPr>
          <p:cNvPr id="66563"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D7817065-26FC-41FC-92A6-DC5FDCE50DB8}" type="slidenum">
              <a:rPr lang="en-US" sz="1200" smtClean="0"/>
              <a:pPr>
                <a:defRPr/>
              </a:pPr>
              <a:t>26</a:t>
            </a:fld>
            <a:endParaRPr lang="en-US" sz="1200"/>
          </a:p>
        </p:txBody>
      </p:sp>
      <p:sp>
        <p:nvSpPr>
          <p:cNvPr id="67587"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036EFF9A-3297-4300-9A05-B1667F7343A8}" type="slidenum">
              <a:rPr lang="en-US" sz="1200" smtClean="0"/>
              <a:pPr>
                <a:defRPr/>
              </a:pPr>
              <a:t>27</a:t>
            </a:fld>
            <a:endParaRPr lang="en-US" sz="1200"/>
          </a:p>
        </p:txBody>
      </p:sp>
      <p:sp>
        <p:nvSpPr>
          <p:cNvPr id="68611"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29</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90B63FD4-1F12-4F98-9C8E-7B7C8AB62B56}" type="slidenum">
              <a:rPr lang="en-US" sz="1200" smtClean="0"/>
              <a:pPr>
                <a:defRPr/>
              </a:pPr>
              <a:t>30</a:t>
            </a:fld>
            <a:endParaRPr lang="en-US" sz="1200"/>
          </a:p>
        </p:txBody>
      </p:sp>
      <p:sp>
        <p:nvSpPr>
          <p:cNvPr id="70659"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E7B086DC-583B-4E59-A415-D57048059C5D}" type="slidenum">
              <a:rPr lang="en-US" sz="1200" smtClean="0"/>
              <a:pPr>
                <a:defRPr/>
              </a:pPr>
              <a:t>31</a:t>
            </a:fld>
            <a:endParaRPr lang="en-US" sz="1200"/>
          </a:p>
        </p:txBody>
      </p:sp>
      <p:sp>
        <p:nvSpPr>
          <p:cNvPr id="71683"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50FD3A54-C6F4-479D-8BB9-2EF1233433A7}" type="slidenum">
              <a:rPr lang="en-US" sz="1200" smtClean="0"/>
              <a:pPr>
                <a:defRPr/>
              </a:pPr>
              <a:t>32</a:t>
            </a:fld>
            <a:endParaRPr lang="en-US" sz="1200"/>
          </a:p>
        </p:txBody>
      </p:sp>
      <p:sp>
        <p:nvSpPr>
          <p:cNvPr id="72707"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399C5D13-45C3-4C35-8AFA-C90961F14C1D}" type="slidenum">
              <a:rPr lang="en-US" sz="1200" smtClean="0"/>
              <a:pPr>
                <a:defRPr/>
              </a:pPr>
              <a:t>33</a:t>
            </a:fld>
            <a:endParaRPr lang="en-US" sz="1200"/>
          </a:p>
        </p:txBody>
      </p:sp>
      <p:sp>
        <p:nvSpPr>
          <p:cNvPr id="7373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35</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defRPr/>
            </a:pPr>
            <a:fld id="{45A0F8D8-46AA-4382-A6FF-E22746A16A28}" type="slidenum">
              <a:rPr lang="en-US" sz="1200" smtClean="0"/>
              <a:pPr>
                <a:defRPr/>
              </a:pPr>
              <a:t>36</a:t>
            </a:fld>
            <a:endParaRPr lang="en-US" sz="1200"/>
          </a:p>
        </p:txBody>
      </p:sp>
      <p:sp>
        <p:nvSpPr>
          <p:cNvPr id="7577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eaLnBrk="1" hangingPunct="1">
              <a:defRPr/>
            </a:pPr>
            <a:endParaRPr lang="en-US" dirty="0">
              <a:ea typeface="ＭＳ Ｐゴシック"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623802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95794192"/>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817745187"/>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9345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smtClean="0">
                <a:latin typeface="Arial" pitchFamily="34" charset="0"/>
              </a:defRPr>
            </a:lvl1pPr>
          </a:lstStyle>
          <a:p>
            <a:pPr>
              <a:defRPr/>
            </a:pPr>
            <a:fld id="{400B4422-FE04-40A6-9697-9C78CFB6B79D}" type="slidenum">
              <a:rPr lang="en-US"/>
              <a:pPr>
                <a:defRPr/>
              </a:pPr>
              <a:t>‹#›</a:t>
            </a:fld>
            <a:endParaRPr lang="en-US"/>
          </a:p>
        </p:txBody>
      </p:sp>
    </p:spTree>
    <p:extLst>
      <p:ext uri="{BB962C8B-B14F-4D97-AF65-F5344CB8AC3E}">
        <p14:creationId xmlns:p14="http://schemas.microsoft.com/office/powerpoint/2010/main" val="1335846161"/>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38959175"/>
      </p:ext>
    </p:extLst>
  </p:cSld>
  <p:clrMapOvr>
    <a:masterClrMapping/>
  </p:clrMapOvr>
  <p:transition spd="slow"/>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7"/>
          <p:cNvSpPr>
            <a:spLocks noGrp="1"/>
          </p:cNvSpPr>
          <p:nvPr>
            <p:ph type="dt" sz="half" idx="10"/>
          </p:nvPr>
        </p:nvSpPr>
        <p:spPr>
          <a:xfrm>
            <a:off x="6096000" y="6248400"/>
            <a:ext cx="2667000" cy="365125"/>
          </a:xfrm>
          <a:prstGeom prst="rect">
            <a:avLst/>
          </a:prstGeom>
        </p:spPr>
        <p:txBody>
          <a:bodyPr rtlCol="0"/>
          <a:lstStyle>
            <a:lvl1pPr algn="l">
              <a:defRPr>
                <a:latin typeface="Arial" panose="020B0604020202020204" pitchFamily="34" charset="0"/>
                <a:ea typeface="+mn-ea"/>
                <a:cs typeface="+mn-cs"/>
              </a:defRPr>
            </a:lvl1pPr>
          </a:lstStyle>
          <a:p>
            <a:pPr>
              <a:defRPr/>
            </a:pPr>
            <a:endParaRPr lang="en-US"/>
          </a:p>
        </p:txBody>
      </p:sp>
      <p:sp>
        <p:nvSpPr>
          <p:cNvPr id="6" name="Slide Number Placeholder 9"/>
          <p:cNvSpPr>
            <a:spLocks noGrp="1"/>
          </p:cNvSpPr>
          <p:nvPr>
            <p:ph type="sldNum" sz="quarter" idx="11"/>
          </p:nvPr>
        </p:nvSpPr>
        <p:spPr>
          <a:xfrm>
            <a:off x="0" y="1271588"/>
            <a:ext cx="533400" cy="244475"/>
          </a:xfrm>
          <a:prstGeom prst="rect">
            <a:avLst/>
          </a:prstGeom>
        </p:spPr>
        <p:txBody>
          <a:bodyPr vert="horz" wrap="square" lIns="91440" tIns="45720" rIns="91440" bIns="45720" numCol="1" anchor="t" anchorCtr="0" compatLnSpc="1">
            <a:prstTxWarp prst="textNoShape">
              <a:avLst/>
            </a:prstTxWarp>
          </a:bodyPr>
          <a:lstStyle>
            <a:lvl1pPr>
              <a:defRPr smtClean="0">
                <a:latin typeface="Arial" pitchFamily="34" charset="0"/>
              </a:defRPr>
            </a:lvl1pPr>
          </a:lstStyle>
          <a:p>
            <a:pPr>
              <a:defRPr/>
            </a:pPr>
            <a:fld id="{3CA8B953-702A-4C13-9F75-D02313C2AEA7}" type="slidenum">
              <a:rPr lang="en-US"/>
              <a:pPr>
                <a:defRPr/>
              </a:pPr>
              <a:t>‹#›</a:t>
            </a:fld>
            <a:endParaRPr lang="en-US"/>
          </a:p>
        </p:txBody>
      </p:sp>
      <p:sp>
        <p:nvSpPr>
          <p:cNvPr id="7" name="Footer Placeholder 11"/>
          <p:cNvSpPr>
            <a:spLocks noGrp="1"/>
          </p:cNvSpPr>
          <p:nvPr>
            <p:ph type="ftr" sz="quarter" idx="12"/>
          </p:nvPr>
        </p:nvSpPr>
        <p:spPr>
          <a:xfrm>
            <a:off x="609600" y="6248400"/>
            <a:ext cx="5421313" cy="365125"/>
          </a:xfrm>
          <a:prstGeom prst="rect">
            <a:avLst/>
          </a:prstGeom>
        </p:spPr>
        <p:txBody>
          <a:bodyPr vert="horz" wrap="square" lIns="91440" tIns="45720" rIns="91440" bIns="45720" numCol="1" anchor="t" anchorCtr="0" compatLnSpc="1">
            <a:prstTxWarp prst="textNoShape">
              <a:avLst/>
            </a:prstTxWarp>
          </a:bodyPr>
          <a:lstStyle>
            <a:lvl1pPr>
              <a:defRPr smtClean="0">
                <a:latin typeface="Arial" pitchFamily="34" charset="0"/>
              </a:defRPr>
            </a:lvl1pPr>
          </a:lstStyle>
          <a:p>
            <a:pPr>
              <a:defRPr/>
            </a:pPr>
            <a:r>
              <a:rPr lang="en-US"/>
              <a:t>© 2016 Cengage Learning. All Rights Reserved.</a:t>
            </a:r>
          </a:p>
        </p:txBody>
      </p:sp>
    </p:spTree>
    <p:extLst>
      <p:ext uri="{BB962C8B-B14F-4D97-AF65-F5344CB8AC3E}">
        <p14:creationId xmlns:p14="http://schemas.microsoft.com/office/powerpoint/2010/main" val="1794203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Rectangle 6"/>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10" name="Rectangle 9"/>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pPr lvl="0"/>
            <a:endParaRPr lang="ba-RU" noProof="0"/>
          </a:p>
        </p:txBody>
      </p:sp>
      <p:sp>
        <p:nvSpPr>
          <p:cNvPr id="8" name="Picture Placeholder 7"/>
          <p:cNvSpPr>
            <a:spLocks noGrp="1"/>
          </p:cNvSpPr>
          <p:nvPr>
            <p:ph type="pic" sz="quarter" idx="18"/>
          </p:nvPr>
        </p:nvSpPr>
        <p:spPr>
          <a:xfrm>
            <a:off x="152400" y="6389687"/>
            <a:ext cx="914400" cy="315913"/>
          </a:xfrm>
        </p:spPr>
        <p:txBody>
          <a:bodyPr/>
          <a:lstStyle/>
          <a:p>
            <a:pPr lvl="0"/>
            <a:endParaRPr lang="ba-RU" noProof="0"/>
          </a:p>
        </p:txBody>
      </p:sp>
    </p:spTree>
    <p:extLst>
      <p:ext uri="{BB962C8B-B14F-4D97-AF65-F5344CB8AC3E}">
        <p14:creationId xmlns:p14="http://schemas.microsoft.com/office/powerpoint/2010/main" val="2965727667"/>
      </p:ext>
    </p:extLst>
  </p:cSld>
  <p:clrMapOvr>
    <a:masterClrMapping/>
  </p:clrMapOvr>
  <p:transition spd="slow"/>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5791200" y="3200400"/>
            <a:ext cx="2971800" cy="1524000"/>
          </a:xfrm>
        </p:spPr>
        <p:txBody>
          <a:bodyPr/>
          <a:lstStyle/>
          <a:p>
            <a:endParaRPr lang="en-US"/>
          </a:p>
        </p:txBody>
      </p:sp>
    </p:spTree>
    <p:extLst>
      <p:ext uri="{BB962C8B-B14F-4D97-AF65-F5344CB8AC3E}">
        <p14:creationId xmlns:p14="http://schemas.microsoft.com/office/powerpoint/2010/main" val="1629763107"/>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defRPr/>
            </a:pP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11"/>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2" r:id="rId4"/>
    <p:sldLayoutId id="2147484006" r:id="rId5"/>
    <p:sldLayoutId id="2147484007" r:id="rId6"/>
    <p:sldLayoutId id="2147484008" r:id="rId7"/>
    <p:sldLayoutId id="2147484009" r:id="rId8"/>
    <p:sldLayoutId id="2147484010" r:id="rId9"/>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a:stretch>
            <a:fillRect/>
          </a:stretch>
        </p:blipFill>
        <p:spPr>
          <a:xfrm>
            <a:off x="304800" y="1489075"/>
            <a:ext cx="3695700" cy="4572000"/>
          </a:xfrm>
        </p:spPr>
      </p:pic>
      <p:sp>
        <p:nvSpPr>
          <p:cNvPr id="9219" name="Title 2"/>
          <p:cNvSpPr>
            <a:spLocks noGrp="1"/>
          </p:cNvSpPr>
          <p:nvPr>
            <p:ph type="title"/>
          </p:nvPr>
        </p:nvSpPr>
        <p:spPr>
          <a:xfrm>
            <a:off x="4479925" y="1620838"/>
            <a:ext cx="4017963" cy="2371725"/>
          </a:xfrm>
        </p:spPr>
        <p:txBody>
          <a:bodyPr anchor="ctr"/>
          <a:lstStyle/>
          <a:p>
            <a:pPr eaLnBrk="1" hangingPunct="1"/>
            <a:r>
              <a:rPr lang="en-US" sz="4000" dirty="0">
                <a:latin typeface="Arial" pitchFamily="34" charset="0"/>
                <a:ea typeface="MS PGothic" pitchFamily="34" charset="-128"/>
                <a:cs typeface="Arial" pitchFamily="34" charset="0"/>
              </a:rPr>
              <a:t>Crime Victims An Introduction to </a:t>
            </a:r>
            <a:r>
              <a:rPr lang="en-US" sz="4000" dirty="0" err="1">
                <a:latin typeface="Arial" pitchFamily="34" charset="0"/>
                <a:ea typeface="MS PGothic" pitchFamily="34" charset="-128"/>
                <a:cs typeface="Arial" pitchFamily="34" charset="0"/>
              </a:rPr>
              <a:t>Victimology</a:t>
            </a:r>
            <a:endParaRPr lang="en-US" sz="4000" dirty="0">
              <a:latin typeface="Arial" pitchFamily="34" charset="0"/>
              <a:ea typeface="MS PGothic" pitchFamily="34" charset="-128"/>
              <a:cs typeface="Arial" pitchFamily="34" charset="0"/>
            </a:endParaRPr>
          </a:p>
        </p:txBody>
      </p:sp>
      <p:sp>
        <p:nvSpPr>
          <p:cNvPr id="9220" name="Text Placeholder 3"/>
          <p:cNvSpPr>
            <a:spLocks noGrp="1"/>
          </p:cNvSpPr>
          <p:nvPr>
            <p:ph type="body" sz="quarter" idx="14"/>
          </p:nvPr>
        </p:nvSpPr>
        <p:spPr>
          <a:xfrm>
            <a:off x="4206875" y="3890963"/>
            <a:ext cx="4737100" cy="2238375"/>
          </a:xfrm>
        </p:spPr>
        <p:txBody>
          <a:bodyPr anchor="ctr"/>
          <a:lstStyle/>
          <a:p>
            <a:pPr eaLnBrk="1" hangingPunct="1">
              <a:spcBef>
                <a:spcPct val="0"/>
              </a:spcBef>
            </a:pPr>
            <a:r>
              <a:rPr sz="4000" b="1" dirty="0">
                <a:latin typeface="Arial" pitchFamily="34" charset="0"/>
                <a:cs typeface="Arial" pitchFamily="34" charset="0"/>
              </a:rPr>
              <a:t>Chapter 9</a:t>
            </a:r>
          </a:p>
          <a:p>
            <a:pPr eaLnBrk="1" hangingPunct="1">
              <a:spcBef>
                <a:spcPct val="0"/>
              </a:spcBef>
            </a:pPr>
            <a:r>
              <a:rPr dirty="0">
                <a:latin typeface="Arial" pitchFamily="34" charset="0"/>
                <a:cs typeface="Arial" pitchFamily="34" charset="0"/>
              </a:rPr>
              <a:t>Victims of Violence by Lovers and Family Members</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a:xfrm>
            <a:off x="238125" y="6400800"/>
            <a:ext cx="1362075" cy="304800"/>
          </a:xfrm>
        </p:spPr>
      </p:pic>
      <p:sp>
        <p:nvSpPr>
          <p:cNvPr id="9222" name="Text Placeholder 6"/>
          <p:cNvSpPr>
            <a:spLocks noGrp="1"/>
          </p:cNvSpPr>
          <p:nvPr>
            <p:ph sz="quarter" idx="16"/>
          </p:nvPr>
        </p:nvSpPr>
        <p:spPr>
          <a:xfrm>
            <a:off x="1600200" y="6284913"/>
            <a:ext cx="7543800" cy="573087"/>
          </a:xfrm>
        </p:spPr>
        <p:txBody>
          <a:bodyPr anchor="ctr"/>
          <a:lstStyle/>
          <a:p>
            <a:pPr marL="0" indent="0" eaLnBrk="1" hangingPunct="1">
              <a:spcBef>
                <a:spcPct val="0"/>
              </a:spcBef>
              <a:buClrTx/>
              <a:buFont typeface="Arial" charset="0"/>
              <a:buNone/>
            </a:pPr>
            <a:r>
              <a:rPr sz="1200" dirty="0">
                <a:solidFill>
                  <a:schemeClr val="bg1"/>
                </a:solidFill>
                <a:latin typeface="Arial" pitchFamily="34" charset="0"/>
                <a:cs typeface="Arial" pitchFamily="34" charset="0"/>
              </a:rPr>
              <a:t>© 2020 </a:t>
            </a:r>
            <a:r>
              <a:rPr sz="1200" dirty="0" err="1">
                <a:solidFill>
                  <a:schemeClr val="bg1"/>
                </a:solidFill>
                <a:latin typeface="Arial" pitchFamily="34" charset="0"/>
                <a:cs typeface="Arial" pitchFamily="34" charset="0"/>
              </a:rPr>
              <a:t>Cengage</a:t>
            </a:r>
            <a:r>
              <a:rPr sz="1200" dirty="0">
                <a:solidFill>
                  <a:schemeClr val="bg1"/>
                </a:solidFill>
                <a:latin typeface="Arial" pitchFamily="34" charset="0"/>
                <a:cs typeface="Arial" pitchFamily="34" charset="0"/>
              </a:rPr>
              <a:t>. All rights reserved.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Learning Objectives </a:t>
            </a:r>
            <a:r>
              <a:rPr lang="en-US" sz="2000" dirty="0">
                <a:latin typeface="Arial" pitchFamily="34" charset="0"/>
                <a:ea typeface="MS PGothic" pitchFamily="34" charset="-128"/>
                <a:cs typeface="Arial" pitchFamily="34" charset="0"/>
              </a:rPr>
              <a:t>(1 of 2)</a:t>
            </a:r>
          </a:p>
        </p:txBody>
      </p:sp>
      <p:sp>
        <p:nvSpPr>
          <p:cNvPr id="10243" name="Content Placeholder 4"/>
          <p:cNvSpPr>
            <a:spLocks noGrp="1"/>
          </p:cNvSpPr>
          <p:nvPr>
            <p:ph idx="1"/>
          </p:nvPr>
        </p:nvSpPr>
        <p:spPr>
          <a:xfrm>
            <a:off x="0" y="1066800"/>
            <a:ext cx="8991600" cy="5059363"/>
          </a:xfrm>
        </p:spPr>
        <p:txBody>
          <a:bodyPr/>
          <a:lstStyle/>
          <a:p>
            <a:pPr eaLnBrk="1" hangingPunct="1">
              <a:buSzTx/>
            </a:pPr>
            <a:r>
              <a:rPr sz="2400" dirty="0">
                <a:latin typeface="Arial" pitchFamily="34" charset="0"/>
                <a:cs typeface="Arial" pitchFamily="34" charset="0"/>
              </a:rPr>
              <a:t>L01. Distinguish between the different forms of violence by lovers and f</a:t>
            </a:r>
            <a:r>
              <a:rPr lang="en-US" sz="2400" dirty="0">
                <a:latin typeface="Arial" pitchFamily="34" charset="0"/>
                <a:cs typeface="Arial" pitchFamily="34" charset="0"/>
              </a:rPr>
              <a:t>am</a:t>
            </a:r>
            <a:r>
              <a:rPr sz="2400" dirty="0">
                <a:latin typeface="Arial" pitchFamily="34" charset="0"/>
                <a:cs typeface="Arial" pitchFamily="34" charset="0"/>
              </a:rPr>
              <a:t>ily members</a:t>
            </a:r>
          </a:p>
          <a:p>
            <a:pPr eaLnBrk="1" hangingPunct="1">
              <a:buSzTx/>
            </a:pPr>
            <a:r>
              <a:rPr sz="2400" dirty="0">
                <a:latin typeface="Arial" pitchFamily="34" charset="0"/>
                <a:cs typeface="Arial" pitchFamily="34" charset="0"/>
              </a:rPr>
              <a:t>L02. Summarize the rediscovery of </a:t>
            </a:r>
            <a:r>
              <a:rPr altLang="en-US" sz="2400" dirty="0">
                <a:latin typeface="Arial" pitchFamily="34" charset="0"/>
                <a:cs typeface="Arial" pitchFamily="34" charset="0"/>
              </a:rPr>
              <a:t>“</a:t>
            </a:r>
            <a:r>
              <a:rPr sz="2400" dirty="0">
                <a:latin typeface="Arial" pitchFamily="34" charset="0"/>
                <a:cs typeface="Arial" pitchFamily="34" charset="0"/>
              </a:rPr>
              <a:t>wife beating</a:t>
            </a:r>
            <a:r>
              <a:rPr altLang="en-US" sz="2400" dirty="0">
                <a:latin typeface="Arial" pitchFamily="34" charset="0"/>
                <a:cs typeface="Arial" pitchFamily="34" charset="0"/>
              </a:rPr>
              <a:t>”</a:t>
            </a:r>
            <a:r>
              <a:rPr sz="2400" dirty="0">
                <a:latin typeface="Arial" pitchFamily="34" charset="0"/>
                <a:cs typeface="Arial" pitchFamily="34" charset="0"/>
              </a:rPr>
              <a:t> and shifts in attitudes and responses toward battered women. </a:t>
            </a:r>
          </a:p>
          <a:p>
            <a:pPr eaLnBrk="1" hangingPunct="1">
              <a:buSzTx/>
            </a:pPr>
            <a:r>
              <a:rPr sz="2400" dirty="0">
                <a:latin typeface="Arial" pitchFamily="34" charset="0"/>
                <a:cs typeface="Arial" pitchFamily="34" charset="0"/>
              </a:rPr>
              <a:t>L03 Differentiate victim-blaming, victim-defending, and system-blaming arguments</a:t>
            </a:r>
          </a:p>
          <a:p>
            <a:pPr eaLnBrk="1" hangingPunct="1">
              <a:buSzTx/>
            </a:pPr>
            <a:r>
              <a:rPr sz="2400" dirty="0">
                <a:latin typeface="Arial" pitchFamily="34" charset="0"/>
                <a:cs typeface="Arial" pitchFamily="34" charset="0"/>
              </a:rPr>
              <a:t>L04. Contrast maximalist and minimalist perspectives on the problem of intimate partner violence. </a:t>
            </a:r>
          </a:p>
          <a:p>
            <a:pPr eaLnBrk="1" hangingPunct="1">
              <a:buSzTx/>
            </a:pPr>
            <a:r>
              <a:rPr lang="en-US" sz="2400" dirty="0">
                <a:latin typeface="Arial" pitchFamily="34" charset="0"/>
                <a:cs typeface="Arial" pitchFamily="34" charset="0"/>
              </a:rPr>
              <a:t>L05. Explain why battered women remain in troubled relationships.</a:t>
            </a:r>
          </a:p>
          <a:p>
            <a:pPr eaLnBrk="1" hangingPunct="1">
              <a:buSzTx/>
            </a:pPr>
            <a:r>
              <a:rPr lang="en-US" sz="2400" dirty="0">
                <a:latin typeface="Arial" pitchFamily="34" charset="0"/>
                <a:cs typeface="Arial" pitchFamily="34" charset="0"/>
              </a:rPr>
              <a:t>L06</a:t>
            </a:r>
            <a:r>
              <a:rPr lang="en-US" sz="2400" i="1" dirty="0">
                <a:latin typeface="Arial" pitchFamily="34" charset="0"/>
                <a:cs typeface="Arial" pitchFamily="34" charset="0"/>
              </a:rPr>
              <a:t>.</a:t>
            </a:r>
            <a:r>
              <a:rPr lang="en-US" sz="2400" dirty="0">
                <a:latin typeface="Arial" pitchFamily="34" charset="0"/>
                <a:cs typeface="Arial" pitchFamily="34" charset="0"/>
              </a:rPr>
              <a:t> Identify different forms of elder abuse.</a:t>
            </a:r>
          </a:p>
          <a:p>
            <a:pPr eaLnBrk="1" hangingPunct="1">
              <a:buSzTx/>
            </a:pPr>
            <a:r>
              <a:rPr lang="en-US" sz="2400" dirty="0">
                <a:latin typeface="Arial" pitchFamily="34" charset="0"/>
                <a:cs typeface="Arial" pitchFamily="34" charset="0"/>
              </a:rPr>
              <a:t>L07</a:t>
            </a:r>
            <a:r>
              <a:rPr lang="en-US" sz="2400" i="1" dirty="0">
                <a:latin typeface="Arial" pitchFamily="34" charset="0"/>
                <a:cs typeface="Arial" pitchFamily="34" charset="0"/>
              </a:rPr>
              <a:t>.</a:t>
            </a:r>
            <a:r>
              <a:rPr lang="en-US" sz="2400" dirty="0">
                <a:latin typeface="Arial" pitchFamily="34" charset="0"/>
                <a:cs typeface="Arial" pitchFamily="34" charset="0"/>
              </a:rPr>
              <a:t> Explain the different strategies underlying prevention efforts to reduce violence within families.</a:t>
            </a:r>
          </a:p>
          <a:p>
            <a:pPr eaLnBrk="1" hangingPunct="1">
              <a:buSzTx/>
            </a:pPr>
            <a:endParaRPr sz="2400"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Violence within Romantic relationships and families</a:t>
            </a:r>
          </a:p>
        </p:txBody>
      </p:sp>
    </p:spTree>
    <p:extLst>
      <p:ext uri="{BB962C8B-B14F-4D97-AF65-F5344CB8AC3E}">
        <p14:creationId xmlns:p14="http://schemas.microsoft.com/office/powerpoint/2010/main" val="2371525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noRot="1"/>
          </p:cNvSpPr>
          <p:nvPr>
            <p:ph type="title"/>
          </p:nvPr>
        </p:nvSpPr>
        <p:spPr>
          <a:xfrm>
            <a:off x="228600" y="26988"/>
            <a:ext cx="7772400" cy="1039812"/>
          </a:xfrm>
        </p:spPr>
        <p:txBody>
          <a:bodyPr/>
          <a:lstStyle/>
          <a:p>
            <a:pPr eaLnBrk="1" hangingPunct="1"/>
            <a:r>
              <a:rPr lang="en-US" sz="3200" dirty="0" err="1">
                <a:latin typeface="Arial" pitchFamily="34" charset="0"/>
                <a:ea typeface="MS PGothic" pitchFamily="34" charset="-128"/>
                <a:cs typeface="Arial" pitchFamily="34" charset="0"/>
              </a:rPr>
              <a:t>Nonstranger</a:t>
            </a:r>
            <a:r>
              <a:rPr lang="en-US" sz="3200" dirty="0">
                <a:latin typeface="Arial" pitchFamily="34" charset="0"/>
                <a:ea typeface="MS PGothic" pitchFamily="34" charset="-128"/>
                <a:cs typeface="Arial" pitchFamily="34" charset="0"/>
              </a:rPr>
              <a:t> Interpersonal Violence</a:t>
            </a:r>
          </a:p>
        </p:txBody>
      </p:sp>
      <p:sp>
        <p:nvSpPr>
          <p:cNvPr id="13315"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Victims and their assailants</a:t>
            </a:r>
          </a:p>
          <a:p>
            <a:pPr lvl="1" eaLnBrk="1" hangingPunct="1"/>
            <a:r>
              <a:rPr dirty="0">
                <a:latin typeface="Arial" pitchFamily="34" charset="0"/>
                <a:cs typeface="Arial" pitchFamily="34" charset="0"/>
              </a:rPr>
              <a:t>Live in close proximity</a:t>
            </a:r>
          </a:p>
          <a:p>
            <a:pPr lvl="1" eaLnBrk="1" hangingPunct="1"/>
            <a:r>
              <a:rPr dirty="0">
                <a:latin typeface="Arial" pitchFamily="34" charset="0"/>
                <a:cs typeface="Arial" pitchFamily="34" charset="0"/>
              </a:rPr>
              <a:t>Routinely interact with each other</a:t>
            </a:r>
          </a:p>
          <a:p>
            <a:pPr lvl="1" eaLnBrk="1" hangingPunct="1">
              <a:spcBef>
                <a:spcPts val="624"/>
              </a:spcBef>
              <a:spcAft>
                <a:spcPts val="1800"/>
              </a:spcAft>
            </a:pPr>
            <a:r>
              <a:rPr dirty="0">
                <a:latin typeface="Arial" pitchFamily="34" charset="0"/>
                <a:cs typeface="Arial" pitchFamily="34" charset="0"/>
              </a:rPr>
              <a:t>Are mutually dependent</a:t>
            </a:r>
          </a:p>
          <a:p>
            <a:pPr eaLnBrk="1" hangingPunct="1">
              <a:buSzTx/>
            </a:pPr>
            <a:r>
              <a:rPr dirty="0">
                <a:latin typeface="Arial" pitchFamily="34" charset="0"/>
                <a:cs typeface="Arial" pitchFamily="34" charset="0"/>
              </a:rPr>
              <a:t>Term </a:t>
            </a:r>
            <a:r>
              <a:rPr b="1" dirty="0">
                <a:latin typeface="Arial" pitchFamily="34" charset="0"/>
                <a:cs typeface="Arial" pitchFamily="34" charset="0"/>
              </a:rPr>
              <a:t>domestic disturbance </a:t>
            </a:r>
            <a:r>
              <a:rPr dirty="0">
                <a:latin typeface="Arial" pitchFamily="34" charset="0"/>
                <a:cs typeface="Arial" pitchFamily="34" charset="0"/>
              </a:rPr>
              <a:t>has been replaced with </a:t>
            </a:r>
            <a:r>
              <a:rPr b="1" dirty="0">
                <a:latin typeface="Arial" pitchFamily="34" charset="0"/>
                <a:cs typeface="Arial" pitchFamily="34" charset="0"/>
              </a:rPr>
              <a:t>intimate partner violence (IPV)</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THE REDISCOVERY OF “WIFE BEATING”</a:t>
            </a:r>
          </a:p>
        </p:txBody>
      </p:sp>
    </p:spTree>
    <p:extLst>
      <p:ext uri="{BB962C8B-B14F-4D97-AF65-F5344CB8AC3E}">
        <p14:creationId xmlns:p14="http://schemas.microsoft.com/office/powerpoint/2010/main" val="107456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noRot="1"/>
          </p:cNvSpPr>
          <p:nvPr>
            <p:ph type="title"/>
          </p:nvPr>
        </p:nvSpPr>
        <p:spPr>
          <a:xfrm>
            <a:off x="228600" y="26988"/>
            <a:ext cx="8153400" cy="1039812"/>
          </a:xfrm>
        </p:spPr>
        <p:txBody>
          <a:bodyPr/>
          <a:lstStyle/>
          <a:p>
            <a:pPr eaLnBrk="1" hangingPunct="1"/>
            <a:r>
              <a:rPr lang="en-US" sz="3200" dirty="0">
                <a:latin typeface="Arial" pitchFamily="34" charset="0"/>
                <a:ea typeface="MS PGothic" pitchFamily="34" charset="-128"/>
                <a:cs typeface="Arial" pitchFamily="34" charset="0"/>
              </a:rPr>
              <a:t>Most Studied Victim–Offender Relationship</a:t>
            </a:r>
          </a:p>
        </p:txBody>
      </p:sp>
      <p:sp>
        <p:nvSpPr>
          <p:cNvPr id="15363" name="Content Placeholder 2"/>
          <p:cNvSpPr>
            <a:spLocks noGrp="1" noRot="1"/>
          </p:cNvSpPr>
          <p:nvPr>
            <p:ph idx="1"/>
          </p:nvPr>
        </p:nvSpPr>
        <p:spPr>
          <a:xfrm>
            <a:off x="0" y="1219200"/>
            <a:ext cx="8991600" cy="4906963"/>
          </a:xfrm>
        </p:spPr>
        <p:txBody>
          <a:bodyPr/>
          <a:lstStyle/>
          <a:p>
            <a:pPr eaLnBrk="1" hangingPunct="1">
              <a:buSzTx/>
            </a:pPr>
            <a:r>
              <a:rPr dirty="0">
                <a:latin typeface="Arial" pitchFamily="34" charset="0"/>
                <a:cs typeface="Arial" pitchFamily="34" charset="0"/>
              </a:rPr>
              <a:t>Historically, the </a:t>
            </a:r>
            <a:r>
              <a:rPr b="1" dirty="0">
                <a:latin typeface="Arial" pitchFamily="34" charset="0"/>
                <a:cs typeface="Arial" pitchFamily="34" charset="0"/>
              </a:rPr>
              <a:t>patriarchy</a:t>
            </a:r>
            <a:r>
              <a:rPr dirty="0">
                <a:latin typeface="Arial" pitchFamily="34" charset="0"/>
                <a:cs typeface="Arial" pitchFamily="34" charset="0"/>
              </a:rPr>
              <a:t> allowed a man to beat his wife and children—his property</a:t>
            </a:r>
          </a:p>
          <a:p>
            <a:pPr eaLnBrk="1" hangingPunct="1">
              <a:buSzTx/>
            </a:pPr>
            <a:r>
              <a:rPr dirty="0">
                <a:latin typeface="Arial" pitchFamily="34" charset="0"/>
                <a:cs typeface="Arial" pitchFamily="34" charset="0"/>
              </a:rPr>
              <a:t>In 1600s, Puritans forbid violence by law</a:t>
            </a:r>
          </a:p>
          <a:p>
            <a:pPr lvl="1" eaLnBrk="1" hangingPunct="1"/>
            <a:r>
              <a:rPr b="1" dirty="0">
                <a:latin typeface="Arial" pitchFamily="34" charset="0"/>
                <a:cs typeface="Arial" pitchFamily="34" charset="0"/>
              </a:rPr>
              <a:t>Moderate correction </a:t>
            </a:r>
            <a:r>
              <a:rPr dirty="0">
                <a:latin typeface="Arial" pitchFamily="34" charset="0"/>
                <a:cs typeface="Arial" pitchFamily="34" charset="0"/>
              </a:rPr>
              <a:t>within </a:t>
            </a:r>
            <a:r>
              <a:rPr b="1" dirty="0">
                <a:latin typeface="Arial" pitchFamily="34" charset="0"/>
                <a:cs typeface="Arial" pitchFamily="34" charset="0"/>
              </a:rPr>
              <a:t>domestic chastisement</a:t>
            </a:r>
          </a:p>
          <a:p>
            <a:pPr lvl="1" eaLnBrk="1" hangingPunct="1"/>
            <a:r>
              <a:rPr b="1" dirty="0">
                <a:latin typeface="Arial" pitchFamily="34" charset="0"/>
                <a:cs typeface="Arial" pitchFamily="34" charset="0"/>
              </a:rPr>
              <a:t>Rule of thumb-originated from a guideline that men could not use a stick bigger around than their thumb to chastise their wives</a:t>
            </a:r>
          </a:p>
          <a:p>
            <a:pPr lvl="1" eaLnBrk="1" hangingPunct="1"/>
            <a:r>
              <a:rPr dirty="0">
                <a:latin typeface="Arial" pitchFamily="34" charset="0"/>
                <a:cs typeface="Arial" pitchFamily="34" charset="0"/>
              </a:rPr>
              <a:t>Laws were social controls—symbolism over function</a:t>
            </a:r>
          </a:p>
          <a:p>
            <a:pPr eaLnBrk="1" hangingPunct="1">
              <a:buSzTx/>
            </a:pPr>
            <a:r>
              <a:rPr dirty="0">
                <a:latin typeface="Arial" pitchFamily="34" charset="0"/>
                <a:cs typeface="Arial" pitchFamily="34" charset="0"/>
              </a:rPr>
              <a:t>First wave of reform: 1800s, temperance movement</a:t>
            </a:r>
          </a:p>
          <a:p>
            <a:pPr eaLnBrk="1" hangingPunct="1">
              <a:buSzTx/>
            </a:pPr>
            <a:r>
              <a:rPr dirty="0">
                <a:latin typeface="Arial" pitchFamily="34" charset="0"/>
                <a:cs typeface="Arial" pitchFamily="34" charset="0"/>
              </a:rPr>
              <a:t>Second wave: 1970s, women</a:t>
            </a:r>
            <a:r>
              <a:rPr altLang="en-US" dirty="0">
                <a:latin typeface="Arial" pitchFamily="34" charset="0"/>
                <a:cs typeface="Arial" pitchFamily="34" charset="0"/>
              </a:rPr>
              <a:t>’</a:t>
            </a:r>
            <a:r>
              <a:rPr dirty="0">
                <a:latin typeface="Arial" pitchFamily="34" charset="0"/>
                <a:cs typeface="Arial" pitchFamily="34" charset="0"/>
              </a:rPr>
              <a:t>s liberation movement</a:t>
            </a:r>
          </a:p>
          <a:p>
            <a:pPr lvl="1" eaLnBrk="1" hangingPunct="1"/>
            <a:r>
              <a:rPr altLang="ja-JP" dirty="0">
                <a:latin typeface="Arial" pitchFamily="34" charset="0"/>
                <a:cs typeface="Arial" pitchFamily="34" charset="0"/>
              </a:rPr>
              <a:t>Shattered the illusion of </a:t>
            </a:r>
            <a:r>
              <a:rPr altLang="ja-JP" b="1" dirty="0">
                <a:latin typeface="Arial" pitchFamily="34" charset="0"/>
                <a:cs typeface="Arial" pitchFamily="34" charset="0"/>
              </a:rPr>
              <a:t>domestic tranquility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noRot="1"/>
          </p:cNvSpPr>
          <p:nvPr>
            <p:ph type="title"/>
          </p:nvPr>
        </p:nvSpPr>
        <p:spPr>
          <a:xfrm>
            <a:off x="228600" y="26988"/>
            <a:ext cx="8382000" cy="1039812"/>
          </a:xfrm>
        </p:spPr>
        <p:txBody>
          <a:bodyPr/>
          <a:lstStyle/>
          <a:p>
            <a:pPr eaLnBrk="1" hangingPunct="1"/>
            <a:r>
              <a:rPr lang="en-US" sz="3200" dirty="0">
                <a:latin typeface="Arial" pitchFamily="34" charset="0"/>
                <a:ea typeface="MS PGothic" pitchFamily="34" charset="-128"/>
                <a:cs typeface="Arial" pitchFamily="34" charset="0"/>
              </a:rPr>
              <a:t>Victim Blaming versus Victim Defending</a:t>
            </a:r>
          </a:p>
        </p:txBody>
      </p:sp>
      <p:sp>
        <p:nvSpPr>
          <p:cNvPr id="16387" name="Content Placeholder 2"/>
          <p:cNvSpPr>
            <a:spLocks noGrp="1" noRot="1"/>
          </p:cNvSpPr>
          <p:nvPr>
            <p:ph idx="1"/>
          </p:nvPr>
        </p:nvSpPr>
        <p:spPr>
          <a:xfrm>
            <a:off x="-12700" y="1524000"/>
            <a:ext cx="8763000" cy="4602163"/>
          </a:xfrm>
        </p:spPr>
        <p:txBody>
          <a:bodyPr/>
          <a:lstStyle/>
          <a:p>
            <a:pPr eaLnBrk="1" hangingPunct="1">
              <a:buSzTx/>
            </a:pPr>
            <a:r>
              <a:rPr dirty="0">
                <a:latin typeface="Arial" pitchFamily="34" charset="0"/>
                <a:cs typeface="Arial" pitchFamily="34" charset="0"/>
              </a:rPr>
              <a:t>Blaming her for his violent outbursts</a:t>
            </a:r>
          </a:p>
          <a:p>
            <a:pPr lvl="1" eaLnBrk="1" hangingPunct="1"/>
            <a:r>
              <a:rPr dirty="0">
                <a:latin typeface="Arial" pitchFamily="34" charset="0"/>
                <a:cs typeface="Arial" pitchFamily="34" charset="0"/>
              </a:rPr>
              <a:t>Emphasizes her shortcomings</a:t>
            </a:r>
          </a:p>
          <a:p>
            <a:pPr lvl="1" eaLnBrk="1" hangingPunct="1"/>
            <a:r>
              <a:rPr dirty="0">
                <a:latin typeface="Arial" pitchFamily="34" charset="0"/>
                <a:cs typeface="Arial" pitchFamily="34" charset="0"/>
              </a:rPr>
              <a:t>His problem is his weakness</a:t>
            </a:r>
          </a:p>
          <a:p>
            <a:pPr lvl="1" eaLnBrk="1" hangingPunct="1"/>
            <a:r>
              <a:rPr dirty="0">
                <a:latin typeface="Arial" pitchFamily="34" charset="0"/>
                <a:cs typeface="Arial" pitchFamily="34" charset="0"/>
              </a:rPr>
              <a:t>Entire burden of change is on her</a:t>
            </a:r>
          </a:p>
          <a:p>
            <a:pPr lvl="1" eaLnBrk="1" hangingPunct="1"/>
            <a:r>
              <a:rPr dirty="0">
                <a:latin typeface="Arial" pitchFamily="34" charset="0"/>
                <a:cs typeface="Arial" pitchFamily="34" charset="0"/>
              </a:rPr>
              <a:t>This view fails to condemn violence</a:t>
            </a:r>
          </a:p>
          <a:p>
            <a:pPr eaLnBrk="1" hangingPunct="1">
              <a:buSzTx/>
            </a:pPr>
            <a:r>
              <a:rPr dirty="0">
                <a:latin typeface="Arial" pitchFamily="34" charset="0"/>
                <a:cs typeface="Arial" pitchFamily="34" charset="0"/>
              </a:rPr>
              <a:t>Defending her from blame</a:t>
            </a:r>
          </a:p>
          <a:p>
            <a:pPr lvl="1" eaLnBrk="1" hangingPunct="1"/>
            <a:r>
              <a:rPr dirty="0">
                <a:latin typeface="Arial" pitchFamily="34" charset="0"/>
                <a:cs typeface="Arial" pitchFamily="34" charset="0"/>
              </a:rPr>
              <a:t>He beats to exert his power (via conventional sex roles)</a:t>
            </a:r>
          </a:p>
          <a:p>
            <a:pPr lvl="1" eaLnBrk="1" hangingPunct="1"/>
            <a:r>
              <a:rPr dirty="0">
                <a:latin typeface="Arial" pitchFamily="34" charset="0"/>
                <a:cs typeface="Arial" pitchFamily="34" charset="0"/>
              </a:rPr>
              <a:t>She does not deserve harm</a:t>
            </a:r>
          </a:p>
          <a:p>
            <a:pPr lvl="1" eaLnBrk="1" hangingPunct="1"/>
            <a:r>
              <a:rPr dirty="0">
                <a:latin typeface="Arial" pitchFamily="34" charset="0"/>
                <a:cs typeface="Arial" pitchFamily="34" charset="0"/>
              </a:rPr>
              <a:t>Wife beating is a social problem and requires intervention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noRot="1"/>
          </p:cNvSpPr>
          <p:nvPr>
            <p:ph type="title"/>
          </p:nvPr>
        </p:nvSpPr>
        <p:spPr>
          <a:xfrm>
            <a:off x="228600" y="26988"/>
            <a:ext cx="8382000" cy="1039812"/>
          </a:xfrm>
        </p:spPr>
        <p:txBody>
          <a:bodyPr/>
          <a:lstStyle/>
          <a:p>
            <a:pPr eaLnBrk="1" hangingPunct="1"/>
            <a:r>
              <a:rPr lang="en-US" sz="3200" dirty="0">
                <a:latin typeface="Arial" pitchFamily="34" charset="0"/>
                <a:ea typeface="MS PGothic" pitchFamily="34" charset="-128"/>
                <a:cs typeface="Arial" pitchFamily="34" charset="0"/>
              </a:rPr>
              <a:t>How Victims Suffer</a:t>
            </a:r>
          </a:p>
        </p:txBody>
      </p:sp>
      <p:sp>
        <p:nvSpPr>
          <p:cNvPr id="17411" name="Content Placeholder 2"/>
          <p:cNvSpPr>
            <a:spLocks noGrp="1" noRot="1"/>
          </p:cNvSpPr>
          <p:nvPr>
            <p:ph idx="1"/>
          </p:nvPr>
        </p:nvSpPr>
        <p:spPr>
          <a:xfrm>
            <a:off x="232964" y="1524000"/>
            <a:ext cx="8763000" cy="4602163"/>
          </a:xfrm>
        </p:spPr>
        <p:txBody>
          <a:bodyPr/>
          <a:lstStyle/>
          <a:p>
            <a:pPr eaLnBrk="1" hangingPunct="1">
              <a:buSzTx/>
            </a:pPr>
            <a:r>
              <a:rPr dirty="0">
                <a:latin typeface="Arial" pitchFamily="34" charset="0"/>
                <a:cs typeface="Arial" pitchFamily="34" charset="0"/>
              </a:rPr>
              <a:t>CDC identifies four types of behavior under IPV</a:t>
            </a:r>
          </a:p>
          <a:p>
            <a:pPr lvl="1" eaLnBrk="1" hangingPunct="1"/>
            <a:r>
              <a:rPr dirty="0">
                <a:latin typeface="Arial" pitchFamily="34" charset="0"/>
                <a:cs typeface="Arial" pitchFamily="34" charset="0"/>
              </a:rPr>
              <a:t>Psychological and emotional aggression</a:t>
            </a:r>
          </a:p>
          <a:p>
            <a:pPr lvl="1" eaLnBrk="1" hangingPunct="1"/>
            <a:r>
              <a:rPr dirty="0">
                <a:latin typeface="Arial" pitchFamily="34" charset="0"/>
                <a:cs typeface="Arial" pitchFamily="34" charset="0"/>
              </a:rPr>
              <a:t>Stalking, spying, menacing, threatening</a:t>
            </a:r>
          </a:p>
          <a:p>
            <a:pPr lvl="1" eaLnBrk="1" hangingPunct="1"/>
            <a:r>
              <a:rPr dirty="0">
                <a:latin typeface="Arial" pitchFamily="34" charset="0"/>
                <a:cs typeface="Arial" pitchFamily="34" charset="0"/>
              </a:rPr>
              <a:t>Sexual violence</a:t>
            </a:r>
          </a:p>
          <a:p>
            <a:pPr lvl="1" eaLnBrk="1" hangingPunct="1"/>
            <a:r>
              <a:rPr dirty="0">
                <a:latin typeface="Arial" pitchFamily="34" charset="0"/>
                <a:cs typeface="Arial" pitchFamily="34" charset="0"/>
              </a:rPr>
              <a:t>Physical violence</a:t>
            </a:r>
          </a:p>
          <a:p>
            <a:pPr eaLnBrk="1" hangingPunct="1">
              <a:buSzTx/>
            </a:pPr>
            <a:r>
              <a:rPr dirty="0">
                <a:latin typeface="Arial" pitchFamily="34" charset="0"/>
                <a:cs typeface="Arial" pitchFamily="34" charset="0"/>
              </a:rPr>
              <a:t>IPV can cause</a:t>
            </a:r>
          </a:p>
          <a:p>
            <a:pPr lvl="1" eaLnBrk="1" hangingPunct="1"/>
            <a:r>
              <a:rPr dirty="0">
                <a:latin typeface="Arial" pitchFamily="34" charset="0"/>
                <a:cs typeface="Arial" pitchFamily="34" charset="0"/>
              </a:rPr>
              <a:t>Emotional harm</a:t>
            </a:r>
          </a:p>
          <a:p>
            <a:pPr lvl="1" eaLnBrk="1" hangingPunct="1"/>
            <a:r>
              <a:rPr dirty="0">
                <a:latin typeface="Arial" pitchFamily="34" charset="0"/>
                <a:cs typeface="Arial" pitchFamily="34" charset="0"/>
              </a:rPr>
              <a:t>Physical injuries</a:t>
            </a:r>
          </a:p>
          <a:p>
            <a:pPr lvl="1" eaLnBrk="1" hangingPunct="1"/>
            <a:r>
              <a:rPr dirty="0">
                <a:latin typeface="Arial" pitchFamily="34" charset="0"/>
                <a:cs typeface="Arial" pitchFamily="34" charset="0"/>
              </a:rPr>
              <a:t>Self-destructive habits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noRot="1"/>
          </p:cNvSpPr>
          <p:nvPr>
            <p:ph type="title"/>
          </p:nvPr>
        </p:nvSpPr>
        <p:spPr>
          <a:xfrm>
            <a:off x="228600" y="26988"/>
            <a:ext cx="8763000" cy="1039812"/>
          </a:xfrm>
        </p:spPr>
        <p:txBody>
          <a:bodyPr/>
          <a:lstStyle/>
          <a:p>
            <a:pPr eaLnBrk="1" hangingPunct="1"/>
            <a:r>
              <a:rPr lang="en-US" sz="2800" dirty="0">
                <a:latin typeface="Arial" pitchFamily="34" charset="0"/>
                <a:ea typeface="MS PGothic" pitchFamily="34" charset="-128"/>
                <a:cs typeface="Arial" pitchFamily="34" charset="0"/>
              </a:rPr>
              <a:t>Estimates of Incidence, Prevalence, and Seriousness of Intimate Partner Violence </a:t>
            </a:r>
            <a:r>
              <a:rPr lang="en-US" sz="2000" dirty="0">
                <a:latin typeface="Arial" pitchFamily="34" charset="0"/>
                <a:ea typeface="MS PGothic" pitchFamily="34" charset="-128"/>
                <a:cs typeface="Arial" pitchFamily="34" charset="0"/>
              </a:rPr>
              <a:t>(1 of 3)</a:t>
            </a:r>
          </a:p>
        </p:txBody>
      </p:sp>
      <p:sp>
        <p:nvSpPr>
          <p:cNvPr id="18435"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Evidence from the 1970s was anecdotal</a:t>
            </a:r>
          </a:p>
          <a:p>
            <a:pPr lvl="1" eaLnBrk="1" hangingPunct="1"/>
            <a:r>
              <a:rPr dirty="0">
                <a:latin typeface="Arial" pitchFamily="34" charset="0"/>
                <a:cs typeface="Arial" pitchFamily="34" charset="0"/>
              </a:rPr>
              <a:t>Information from </a:t>
            </a:r>
            <a:r>
              <a:rPr b="1" dirty="0">
                <a:latin typeface="Arial" pitchFamily="34" charset="0"/>
                <a:cs typeface="Arial" pitchFamily="34" charset="0"/>
              </a:rPr>
              <a:t>speak-outs </a:t>
            </a:r>
            <a:r>
              <a:rPr dirty="0">
                <a:latin typeface="Arial" pitchFamily="34" charset="0"/>
                <a:cs typeface="Arial" pitchFamily="34" charset="0"/>
              </a:rPr>
              <a:t>where victims told their stories</a:t>
            </a:r>
            <a:endParaRPr b="1" dirty="0">
              <a:latin typeface="Arial" pitchFamily="34" charset="0"/>
              <a:cs typeface="Arial" pitchFamily="34" charset="0"/>
            </a:endParaRPr>
          </a:p>
          <a:p>
            <a:pPr eaLnBrk="1" hangingPunct="1">
              <a:buSzTx/>
            </a:pPr>
            <a:r>
              <a:rPr dirty="0">
                <a:latin typeface="Arial" pitchFamily="34" charset="0"/>
                <a:cs typeface="Arial" pitchFamily="34" charset="0"/>
              </a:rPr>
              <a:t>Methodological problems with data collection</a:t>
            </a:r>
          </a:p>
          <a:p>
            <a:pPr lvl="1" eaLnBrk="1" hangingPunct="1"/>
            <a:r>
              <a:rPr dirty="0">
                <a:latin typeface="Arial" pitchFamily="34" charset="0"/>
                <a:cs typeface="Arial" pitchFamily="34" charset="0"/>
              </a:rPr>
              <a:t>Which relationships should be included or excluded?</a:t>
            </a:r>
          </a:p>
          <a:p>
            <a:pPr lvl="1" eaLnBrk="1" hangingPunct="1"/>
            <a:r>
              <a:rPr dirty="0">
                <a:latin typeface="Arial" pitchFamily="34" charset="0"/>
                <a:cs typeface="Arial" pitchFamily="34" charset="0"/>
              </a:rPr>
              <a:t>How are the data collected?</a:t>
            </a:r>
          </a:p>
          <a:p>
            <a:pPr lvl="1" eaLnBrk="1" hangingPunct="1"/>
            <a:r>
              <a:rPr dirty="0">
                <a:latin typeface="Arial" pitchFamily="34" charset="0"/>
                <a:cs typeface="Arial" pitchFamily="34" charset="0"/>
              </a:rPr>
              <a:t>What behaviors constitute abuse?</a:t>
            </a:r>
          </a:p>
          <a:p>
            <a:pPr lvl="1" eaLnBrk="1" hangingPunct="1"/>
            <a:r>
              <a:rPr dirty="0">
                <a:latin typeface="Arial" pitchFamily="34" charset="0"/>
                <a:cs typeface="Arial" pitchFamily="34" charset="0"/>
              </a:rPr>
              <a:t>What defines the use of force?</a:t>
            </a:r>
          </a:p>
          <a:p>
            <a:pPr lvl="2" eaLnBrk="1" hangingPunct="1"/>
            <a:r>
              <a:rPr dirty="0">
                <a:latin typeface="Arial" pitchFamily="34" charset="0"/>
                <a:cs typeface="Arial" pitchFamily="34" charset="0"/>
              </a:rPr>
              <a:t>There is </a:t>
            </a:r>
            <a:r>
              <a:rPr b="1" dirty="0">
                <a:latin typeface="Arial" pitchFamily="34" charset="0"/>
                <a:cs typeface="Arial" pitchFamily="34" charset="0"/>
              </a:rPr>
              <a:t>normative ambiguity </a:t>
            </a:r>
            <a:r>
              <a:rPr dirty="0">
                <a:latin typeface="Arial" pitchFamily="34" charset="0"/>
                <a:cs typeface="Arial" pitchFamily="34" charset="0"/>
              </a:rPr>
              <a:t>about what constitutes </a:t>
            </a:r>
            <a:r>
              <a:rPr altLang="en-US" dirty="0">
                <a:latin typeface="Arial" pitchFamily="34" charset="0"/>
                <a:cs typeface="Arial" pitchFamily="34" charset="0"/>
              </a:rPr>
              <a:t>“</a:t>
            </a:r>
            <a:r>
              <a:rPr dirty="0">
                <a:latin typeface="Arial" pitchFamily="34" charset="0"/>
                <a:cs typeface="Arial" pitchFamily="34" charset="0"/>
              </a:rPr>
              <a:t>violence</a:t>
            </a:r>
            <a:r>
              <a:rPr altLang="en-US" dirty="0">
                <a:latin typeface="Arial" pitchFamily="34" charset="0"/>
                <a:cs typeface="Arial" pitchFamily="34" charset="0"/>
              </a:rPr>
              <a:t>”</a:t>
            </a:r>
            <a:r>
              <a:rPr dirty="0">
                <a:latin typeface="Arial" pitchFamily="34" charset="0"/>
                <a:cs typeface="Arial" pitchFamily="34" charset="0"/>
              </a:rPr>
              <a:t> between intimates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noRot="1"/>
          </p:cNvSpPr>
          <p:nvPr>
            <p:ph type="title"/>
          </p:nvPr>
        </p:nvSpPr>
        <p:spPr>
          <a:xfrm>
            <a:off x="228600" y="26988"/>
            <a:ext cx="8763000" cy="1039812"/>
          </a:xfrm>
        </p:spPr>
        <p:txBody>
          <a:bodyPr/>
          <a:lstStyle/>
          <a:p>
            <a:pPr eaLnBrk="1" hangingPunct="1"/>
            <a:r>
              <a:rPr lang="en-US" sz="2800" dirty="0">
                <a:latin typeface="Arial" pitchFamily="34" charset="0"/>
                <a:ea typeface="MS PGothic" pitchFamily="34" charset="-128"/>
                <a:cs typeface="Arial" pitchFamily="34" charset="0"/>
              </a:rPr>
              <a:t>Estimates of Incidence, Prevalence, and Seriousness of Intimate Partner Violence </a:t>
            </a:r>
            <a:r>
              <a:rPr lang="en-US" sz="2000" dirty="0">
                <a:latin typeface="Arial" pitchFamily="34" charset="0"/>
                <a:ea typeface="MS PGothic" pitchFamily="34" charset="-128"/>
                <a:cs typeface="Arial" pitchFamily="34" charset="0"/>
              </a:rPr>
              <a:t>(2 of 3)</a:t>
            </a:r>
          </a:p>
        </p:txBody>
      </p:sp>
      <p:sp>
        <p:nvSpPr>
          <p:cNvPr id="19459"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Maximalist arguments</a:t>
            </a:r>
          </a:p>
          <a:p>
            <a:pPr lvl="1" eaLnBrk="1" hangingPunct="1"/>
            <a:r>
              <a:rPr dirty="0">
                <a:latin typeface="Arial" pitchFamily="34" charset="0"/>
                <a:cs typeface="Arial" pitchFamily="34" charset="0"/>
              </a:rPr>
              <a:t>Women more likely harmed by intimates than strangers</a:t>
            </a:r>
          </a:p>
          <a:p>
            <a:pPr lvl="1" eaLnBrk="1" hangingPunct="1"/>
            <a:r>
              <a:rPr dirty="0">
                <a:latin typeface="Arial" pitchFamily="34" charset="0"/>
                <a:cs typeface="Arial" pitchFamily="34" charset="0"/>
              </a:rPr>
              <a:t>IPV affects one in four women; one in seven men</a:t>
            </a:r>
          </a:p>
          <a:p>
            <a:pPr lvl="1" eaLnBrk="1" hangingPunct="1"/>
            <a:r>
              <a:rPr dirty="0">
                <a:latin typeface="Arial" pitchFamily="34" charset="0"/>
                <a:cs typeface="Arial" pitchFamily="34" charset="0"/>
              </a:rPr>
              <a:t>53 percent of incidents not reported to police</a:t>
            </a:r>
          </a:p>
          <a:p>
            <a:pPr lvl="1" eaLnBrk="1" hangingPunct="1"/>
            <a:r>
              <a:rPr dirty="0">
                <a:latin typeface="Arial" pitchFamily="34" charset="0"/>
                <a:cs typeface="Arial" pitchFamily="34" charset="0"/>
              </a:rPr>
              <a:t>Cycle of violence increases over time</a:t>
            </a:r>
          </a:p>
          <a:p>
            <a:pPr lvl="1" eaLnBrk="1" hangingPunct="1"/>
            <a:r>
              <a:rPr dirty="0">
                <a:latin typeface="Arial" pitchFamily="34" charset="0"/>
                <a:cs typeface="Arial" pitchFamily="34" charset="0"/>
              </a:rPr>
              <a:t>Women sustain over 2 million injuries from IPV yearly</a:t>
            </a:r>
          </a:p>
          <a:p>
            <a:pPr lvl="1" eaLnBrk="1" hangingPunct="1"/>
            <a:r>
              <a:rPr dirty="0">
                <a:latin typeface="Arial" pitchFamily="34" charset="0"/>
                <a:cs typeface="Arial" pitchFamily="34" charset="0"/>
              </a:rPr>
              <a:t>Social costs equal about $5–$10 billion yearly</a:t>
            </a:r>
          </a:p>
          <a:p>
            <a:pPr lvl="1" eaLnBrk="1" hangingPunct="1"/>
            <a:r>
              <a:rPr dirty="0">
                <a:latin typeface="Arial" pitchFamily="34" charset="0"/>
                <a:cs typeface="Arial" pitchFamily="34" charset="0"/>
              </a:rPr>
              <a:t>Leading cause of female homelessness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noRot="1"/>
          </p:cNvSpPr>
          <p:nvPr>
            <p:ph type="title"/>
          </p:nvPr>
        </p:nvSpPr>
        <p:spPr>
          <a:xfrm>
            <a:off x="228600" y="26988"/>
            <a:ext cx="8763000" cy="1039812"/>
          </a:xfrm>
        </p:spPr>
        <p:txBody>
          <a:bodyPr/>
          <a:lstStyle/>
          <a:p>
            <a:pPr eaLnBrk="1" hangingPunct="1"/>
            <a:r>
              <a:rPr lang="en-US" sz="2800" dirty="0">
                <a:latin typeface="Arial" pitchFamily="34" charset="0"/>
                <a:ea typeface="MS PGothic" pitchFamily="34" charset="-128"/>
                <a:cs typeface="Arial" pitchFamily="34" charset="0"/>
              </a:rPr>
              <a:t>Estimates of Incidence, Prevalence, and Seriousness of Intimate Partner Violence </a:t>
            </a:r>
            <a:r>
              <a:rPr lang="en-US" sz="2000" dirty="0">
                <a:latin typeface="Arial" pitchFamily="34" charset="0"/>
                <a:ea typeface="MS PGothic" pitchFamily="34" charset="-128"/>
                <a:cs typeface="Arial" pitchFamily="34" charset="0"/>
              </a:rPr>
              <a:t>(3 of 3)</a:t>
            </a:r>
          </a:p>
        </p:txBody>
      </p:sp>
      <p:sp>
        <p:nvSpPr>
          <p:cNvPr id="20483"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Minimalist arguments</a:t>
            </a:r>
          </a:p>
          <a:p>
            <a:pPr lvl="1" eaLnBrk="1" hangingPunct="1"/>
            <a:r>
              <a:rPr dirty="0">
                <a:latin typeface="Arial" pitchFamily="34" charset="0"/>
                <a:cs typeface="Arial" pitchFamily="34" charset="0"/>
              </a:rPr>
              <a:t>Definition of violence is overly broad and inflates scope of problem</a:t>
            </a:r>
          </a:p>
          <a:p>
            <a:pPr lvl="1" eaLnBrk="1" hangingPunct="1"/>
            <a:r>
              <a:rPr dirty="0">
                <a:latin typeface="Arial" pitchFamily="34" charset="0"/>
                <a:cs typeface="Arial" pitchFamily="34" charset="0"/>
              </a:rPr>
              <a:t>Most IPV inflicts no wounds</a:t>
            </a:r>
          </a:p>
          <a:p>
            <a:pPr lvl="1" eaLnBrk="1" hangingPunct="1"/>
            <a:r>
              <a:rPr dirty="0">
                <a:latin typeface="Arial" pitchFamily="34" charset="0"/>
                <a:cs typeface="Arial" pitchFamily="34" charset="0"/>
              </a:rPr>
              <a:t>Murders by intimates are rare</a:t>
            </a:r>
          </a:p>
          <a:p>
            <a:pPr lvl="1" eaLnBrk="1" hangingPunct="1"/>
            <a:r>
              <a:rPr dirty="0">
                <a:latin typeface="Arial" pitchFamily="34" charset="0"/>
                <a:cs typeface="Arial" pitchFamily="34" charset="0"/>
              </a:rPr>
              <a:t>2016 NCVS data show 2 per 1,000 interviewees report assaults</a:t>
            </a:r>
          </a:p>
          <a:p>
            <a:pPr lvl="1" eaLnBrk="1" hangingPunct="1"/>
            <a:r>
              <a:rPr dirty="0">
                <a:latin typeface="Arial" pitchFamily="34" charset="0"/>
                <a:cs typeface="Arial" pitchFamily="34" charset="0"/>
              </a:rPr>
              <a:t>Some reported incidents are threats or simple assaults that failed</a:t>
            </a:r>
          </a:p>
          <a:p>
            <a:pPr lvl="1" eaLnBrk="1" hangingPunct="1"/>
            <a:r>
              <a:rPr dirty="0">
                <a:latin typeface="Arial" pitchFamily="34" charset="0"/>
                <a:cs typeface="Arial" pitchFamily="34" charset="0"/>
              </a:rPr>
              <a:t>NCVS data indicate that IPV is diminishing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Recognizing Warning Signs</a:t>
            </a:r>
          </a:p>
        </p:txBody>
      </p:sp>
      <p:sp>
        <p:nvSpPr>
          <p:cNvPr id="21507"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Statistical profile of a couple in which the woman is at risk for a severe beating</a:t>
            </a:r>
          </a:p>
          <a:p>
            <a:pPr lvl="1" eaLnBrk="1" hangingPunct="1"/>
            <a:r>
              <a:rPr dirty="0">
                <a:latin typeface="Arial" pitchFamily="34" charset="0"/>
                <a:cs typeface="Arial" pitchFamily="34" charset="0"/>
              </a:rPr>
              <a:t>Woman is aged 18–34, unemployed, poorly educated, lives with a man of a different religious or ethnic background</a:t>
            </a:r>
          </a:p>
          <a:p>
            <a:pPr lvl="1" eaLnBrk="1" hangingPunct="1"/>
            <a:r>
              <a:rPr dirty="0">
                <a:latin typeface="Arial" pitchFamily="34" charset="0"/>
                <a:cs typeface="Arial" pitchFamily="34" charset="0"/>
              </a:rPr>
              <a:t>Man is aged 18–30, unemployed or blue-collar, poorly educated, abusive to his children, heavy drinker</a:t>
            </a:r>
          </a:p>
          <a:p>
            <a:pPr eaLnBrk="1" hangingPunct="1">
              <a:buSzTx/>
            </a:pPr>
            <a:r>
              <a:rPr dirty="0">
                <a:latin typeface="Arial" pitchFamily="34" charset="0"/>
                <a:cs typeface="Arial" pitchFamily="34" charset="0"/>
              </a:rPr>
              <a:t>Highest risk groups include</a:t>
            </a:r>
          </a:p>
          <a:p>
            <a:pPr lvl="1" eaLnBrk="1" hangingPunct="1"/>
            <a:r>
              <a:rPr dirty="0">
                <a:latin typeface="Arial" pitchFamily="34" charset="0"/>
                <a:cs typeface="Arial" pitchFamily="34" charset="0"/>
              </a:rPr>
              <a:t>African-American women, between 18 and 34 years old, separated, head of households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228600" y="26988"/>
            <a:ext cx="83058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Fatal Attractions: Slayings of Intimate Partners</a:t>
            </a:r>
          </a:p>
        </p:txBody>
      </p:sp>
      <p:sp>
        <p:nvSpPr>
          <p:cNvPr id="22531" name="Content Placeholder 2"/>
          <p:cNvSpPr>
            <a:spLocks noGrp="1"/>
          </p:cNvSpPr>
          <p:nvPr>
            <p:ph idx="1"/>
          </p:nvPr>
        </p:nvSpPr>
        <p:spPr/>
        <p:txBody>
          <a:bodyPr/>
          <a:lstStyle/>
          <a:p>
            <a:pPr eaLnBrk="1" hangingPunct="1">
              <a:buSzTx/>
            </a:pPr>
            <a:r>
              <a:rPr dirty="0">
                <a:latin typeface="Arial" pitchFamily="34" charset="0"/>
                <a:cs typeface="Arial" pitchFamily="34" charset="0"/>
              </a:rPr>
              <a:t>FBI</a:t>
            </a:r>
            <a:r>
              <a:rPr altLang="en-US" dirty="0">
                <a:latin typeface="Arial" pitchFamily="34" charset="0"/>
                <a:cs typeface="Arial" pitchFamily="34" charset="0"/>
              </a:rPr>
              <a:t>’</a:t>
            </a:r>
            <a:r>
              <a:rPr dirty="0">
                <a:latin typeface="Arial" pitchFamily="34" charset="0"/>
                <a:cs typeface="Arial" pitchFamily="34" charset="0"/>
              </a:rPr>
              <a:t>s SHRs  (supplemental homicide reports) show</a:t>
            </a:r>
          </a:p>
          <a:p>
            <a:pPr lvl="1" eaLnBrk="1" hangingPunct="1"/>
            <a:r>
              <a:rPr dirty="0">
                <a:latin typeface="Arial" pitchFamily="34" charset="0"/>
                <a:cs typeface="Arial" pitchFamily="34" charset="0"/>
              </a:rPr>
              <a:t>16 percent of murders arose out of IPV</a:t>
            </a:r>
          </a:p>
          <a:p>
            <a:pPr lvl="1" eaLnBrk="1" hangingPunct="1"/>
            <a:r>
              <a:rPr dirty="0">
                <a:latin typeface="Arial" pitchFamily="34" charset="0"/>
                <a:cs typeface="Arial" pitchFamily="34" charset="0"/>
              </a:rPr>
              <a:t>40  percent of female murder victims are slain by intimates</a:t>
            </a:r>
          </a:p>
          <a:p>
            <a:pPr lvl="1" eaLnBrk="1" hangingPunct="1"/>
            <a:r>
              <a:rPr dirty="0">
                <a:latin typeface="Arial" pitchFamily="34" charset="0"/>
                <a:cs typeface="Arial" pitchFamily="34" charset="0"/>
              </a:rPr>
              <a:t>Percentages of murders involving married people are declining whereas percentages involving unmarried intimates are rising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28600" y="26988"/>
            <a:ext cx="7620000" cy="1039812"/>
          </a:xfrm>
        </p:spPr>
        <p:txBody>
          <a:bodyPr>
            <a:normAutofit fontScale="90000"/>
          </a:bodyPr>
          <a:lstStyle/>
          <a:p>
            <a:pPr eaLnBrk="1" hangingPunct="1"/>
            <a:r>
              <a:rPr lang="en-US" sz="3200" dirty="0">
                <a:ea typeface="MS PGothic" pitchFamily="34" charset="-128"/>
              </a:rPr>
              <a:t>Use your critical thinking skills to consider….</a:t>
            </a:r>
            <a:endParaRPr lang="en-US" sz="3200" dirty="0">
              <a:latin typeface="Arial" pitchFamily="34" charset="0"/>
              <a:ea typeface="MS PGothic" pitchFamily="34" charset="-128"/>
              <a:cs typeface="Arial" pitchFamily="34" charset="0"/>
            </a:endParaRPr>
          </a:p>
        </p:txBody>
      </p:sp>
      <p:sp>
        <p:nvSpPr>
          <p:cNvPr id="23555" name="Content Placeholder 2"/>
          <p:cNvSpPr>
            <a:spLocks noGrp="1"/>
          </p:cNvSpPr>
          <p:nvPr>
            <p:ph idx="1"/>
          </p:nvPr>
        </p:nvSpPr>
        <p:spPr/>
        <p:txBody>
          <a:bodyPr/>
          <a:lstStyle/>
          <a:p>
            <a:pPr eaLnBrk="1" hangingPunct="1">
              <a:buSzTx/>
            </a:pPr>
            <a:r>
              <a:rPr dirty="0">
                <a:latin typeface="Arial" pitchFamily="34" charset="0"/>
                <a:cs typeface="Arial" pitchFamily="34" charset="0"/>
              </a:rPr>
              <a:t>What are some possible reasons to explain why the number of murders of spouses has dropped so sharply over recent decades, while the slaying of girlfriends and boyfriends actually has gone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2"/>
          <p:cNvSpPr>
            <a:spLocks noGrp="1" noRot="1"/>
          </p:cNvSpPr>
          <p:nvPr>
            <p:ph type="title"/>
          </p:nvPr>
        </p:nvSpPr>
        <p:spPr/>
        <p:txBody>
          <a:bodyPr>
            <a:normAutofit/>
          </a:bodyPr>
          <a:lstStyle/>
          <a:p>
            <a:pPr eaLnBrk="1" hangingPunct="1"/>
            <a:r>
              <a:rPr lang="en-US" sz="2800" dirty="0"/>
              <a:t>Figure 9.1 Trends in Murders Due to Intimate Partner Violence, United States, 1977–2015</a:t>
            </a:r>
          </a:p>
        </p:txBody>
      </p:sp>
      <p:pic>
        <p:nvPicPr>
          <p:cNvPr id="5" name="Picture 2" descr="A bar graph shows trends in Murders due to intimate partner violence, United States, from the years 1977 to 2016. The horizontal axis represents the year ranging from 1977 to 2015 in increment of 1 year. The vertical axis represents numbers of murders ranging from 0 to 1800 in increments of 200.&#10;The number of male victims of IPV and female victims of IPV per year is listed as follows: 1977 - 1199, 1400 ; 1978 - 1100, 1450; 1979 -1170, 1455; 1980 - 1198, 1500; 1981 - 1198,1497 ; 1982 - 1001, 1400; 1983 - 1020, 1500; 1984 - 900, 1410; 1985 - 810, 1450; 1986 - 840, 1550; 1987 - 810, 1549; 1988 - 799, 1599; 1989 - 810, 1410 ; 1990 - 800, 1550; 1991- 550, 1550; 1992 - 650, 1545; 1993 - 599, 1550; 1994 -597, 1398; 1995 - 450, 1201; 1996 - 399, 1050; 1997 - 396, 1050; 1998 - 399, 1045; 1999 - 300, 999; 2000 - 301, 1001; 2001 - 300, 1005; 2002 - 299, 1001 ; 2003 - 299, 1005; 2004 - 300, 1002; 2005 -299, 1005; 2006 - 299, 1010; 2007 - 1015;  2008 - 295, 1025; 2009 - 300, 1020; 2010 - 250, 1025; 2011 - 300, 1010; 2012 - 300, 999; 2013 - 250, 999; 2014 - 251, 980; 2015 - 250, 1001. The data given in the graph are approximate."/>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706811" y="1639199"/>
            <a:ext cx="7830250" cy="443861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0161141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228600" y="26988"/>
            <a:ext cx="8610600" cy="1039812"/>
          </a:xfrm>
        </p:spPr>
        <p:txBody>
          <a:bodyPr/>
          <a:lstStyle/>
          <a:p>
            <a:pPr eaLnBrk="1" hangingPunct="1"/>
            <a:r>
              <a:rPr lang="en-US" sz="2900" dirty="0">
                <a:latin typeface="Arial" pitchFamily="34" charset="0"/>
                <a:ea typeface="MS PGothic" pitchFamily="34" charset="-128"/>
                <a:cs typeface="Arial" pitchFamily="34" charset="0"/>
              </a:rPr>
              <a:t>Explaining IPV: Why Doesn</a:t>
            </a:r>
            <a:r>
              <a:rPr lang="en-US" altLang="en-US" sz="2900" dirty="0">
                <a:latin typeface="Arial" pitchFamily="34" charset="0"/>
                <a:ea typeface="MS PGothic" pitchFamily="34" charset="-128"/>
                <a:cs typeface="Arial" pitchFamily="34" charset="0"/>
              </a:rPr>
              <a:t>’</a:t>
            </a:r>
            <a:r>
              <a:rPr lang="en-US" sz="2900" dirty="0">
                <a:latin typeface="Arial" pitchFamily="34" charset="0"/>
                <a:ea typeface="MS PGothic" pitchFamily="34" charset="-128"/>
                <a:cs typeface="Arial" pitchFamily="34" charset="0"/>
              </a:rPr>
              <a:t>t She Just Leave Him?</a:t>
            </a:r>
          </a:p>
        </p:txBody>
      </p:sp>
      <p:sp>
        <p:nvSpPr>
          <p:cNvPr id="25603" name="Content Placeholder 2"/>
          <p:cNvSpPr>
            <a:spLocks noGrp="1"/>
          </p:cNvSpPr>
          <p:nvPr>
            <p:ph idx="1"/>
          </p:nvPr>
        </p:nvSpPr>
        <p:spPr>
          <a:xfrm>
            <a:off x="228600" y="1295400"/>
            <a:ext cx="8763000" cy="4830763"/>
          </a:xfrm>
        </p:spPr>
        <p:txBody>
          <a:bodyPr/>
          <a:lstStyle/>
          <a:p>
            <a:pPr eaLnBrk="1" hangingPunct="1">
              <a:buSzTx/>
            </a:pPr>
            <a:r>
              <a:rPr b="1" dirty="0">
                <a:latin typeface="Arial" pitchFamily="34" charset="0"/>
                <a:cs typeface="Arial" pitchFamily="34" charset="0"/>
              </a:rPr>
              <a:t>Battered woman syndrome: </a:t>
            </a:r>
            <a:r>
              <a:rPr dirty="0">
                <a:latin typeface="Arial" pitchFamily="34" charset="0"/>
                <a:cs typeface="Arial" pitchFamily="34" charset="0"/>
              </a:rPr>
              <a:t>Three-phase cycle of violence and learned helplessness</a:t>
            </a:r>
          </a:p>
          <a:p>
            <a:pPr lvl="1" eaLnBrk="1" hangingPunct="1"/>
            <a:r>
              <a:rPr dirty="0">
                <a:latin typeface="Arial" pitchFamily="34" charset="0"/>
                <a:cs typeface="Arial" pitchFamily="34" charset="0"/>
              </a:rPr>
              <a:t>Tension building</a:t>
            </a:r>
          </a:p>
          <a:p>
            <a:pPr lvl="1" eaLnBrk="1" hangingPunct="1"/>
            <a:r>
              <a:rPr dirty="0">
                <a:latin typeface="Arial" pitchFamily="34" charset="0"/>
                <a:cs typeface="Arial" pitchFamily="34" charset="0"/>
              </a:rPr>
              <a:t>The violent explosion</a:t>
            </a:r>
          </a:p>
          <a:p>
            <a:pPr lvl="1" eaLnBrk="1" hangingPunct="1"/>
            <a:r>
              <a:rPr dirty="0">
                <a:latin typeface="Arial" pitchFamily="34" charset="0"/>
                <a:cs typeface="Arial" pitchFamily="34" charset="0"/>
              </a:rPr>
              <a:t>Reconciliation --Tranquil loving aftermath</a:t>
            </a:r>
          </a:p>
          <a:p>
            <a:pPr eaLnBrk="1" hangingPunct="1">
              <a:buSzTx/>
            </a:pPr>
            <a:r>
              <a:rPr dirty="0">
                <a:latin typeface="Arial" pitchFamily="34" charset="0"/>
                <a:cs typeface="Arial" pitchFamily="34" charset="0"/>
              </a:rPr>
              <a:t>Plausible reasons women stay with violent mates</a:t>
            </a:r>
          </a:p>
          <a:p>
            <a:pPr lvl="1" eaLnBrk="1" hangingPunct="1"/>
            <a:r>
              <a:rPr dirty="0">
                <a:latin typeface="Arial" pitchFamily="34" charset="0"/>
                <a:cs typeface="Arial" pitchFamily="34" charset="0"/>
              </a:rPr>
              <a:t>Dependence</a:t>
            </a:r>
          </a:p>
          <a:p>
            <a:pPr lvl="1" eaLnBrk="1" hangingPunct="1"/>
            <a:r>
              <a:rPr dirty="0">
                <a:latin typeface="Arial" pitchFamily="34" charset="0"/>
                <a:cs typeface="Arial" pitchFamily="34" charset="0"/>
              </a:rPr>
              <a:t>Fear of reprisals, especially for their children</a:t>
            </a:r>
          </a:p>
          <a:p>
            <a:pPr lvl="1" eaLnBrk="1" hangingPunct="1"/>
            <a:r>
              <a:rPr dirty="0">
                <a:latin typeface="Arial" pitchFamily="34" charset="0"/>
                <a:cs typeface="Arial" pitchFamily="34" charset="0"/>
              </a:rPr>
              <a:t>Loyalties to marriage vows</a:t>
            </a:r>
          </a:p>
          <a:p>
            <a:pPr lvl="1" eaLnBrk="1" hangingPunct="1"/>
            <a:r>
              <a:rPr dirty="0">
                <a:latin typeface="Arial" pitchFamily="34" charset="0"/>
                <a:cs typeface="Arial" pitchFamily="34" charset="0"/>
              </a:rPr>
              <a:t>Shame</a:t>
            </a:r>
          </a:p>
          <a:p>
            <a:pPr lvl="1" eaLnBrk="1" hangingPunct="1"/>
            <a:r>
              <a:rPr dirty="0">
                <a:latin typeface="Arial" pitchFamily="34" charset="0"/>
                <a:cs typeface="Arial" pitchFamily="34" charset="0"/>
              </a:rPr>
              <a:t>Practical considerations like common property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228600" y="26988"/>
            <a:ext cx="86106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Enabling Victims Who Feel Trapped to Escape</a:t>
            </a:r>
          </a:p>
        </p:txBody>
      </p:sp>
      <p:sp>
        <p:nvSpPr>
          <p:cNvPr id="26627" name="Content Placeholder 2"/>
          <p:cNvSpPr>
            <a:spLocks noGrp="1"/>
          </p:cNvSpPr>
          <p:nvPr>
            <p:ph idx="1"/>
          </p:nvPr>
        </p:nvSpPr>
        <p:spPr>
          <a:xfrm>
            <a:off x="228600" y="1295400"/>
            <a:ext cx="8763000" cy="4830763"/>
          </a:xfrm>
        </p:spPr>
        <p:txBody>
          <a:bodyPr/>
          <a:lstStyle/>
          <a:p>
            <a:pPr eaLnBrk="1" hangingPunct="1">
              <a:buSzTx/>
            </a:pPr>
            <a:r>
              <a:rPr dirty="0">
                <a:latin typeface="Arial" pitchFamily="34" charset="0"/>
                <a:cs typeface="Arial" pitchFamily="34" charset="0"/>
              </a:rPr>
              <a:t>Priority of battered woman</a:t>
            </a:r>
            <a:r>
              <a:rPr altLang="en-US" dirty="0">
                <a:latin typeface="Arial" pitchFamily="34" charset="0"/>
                <a:cs typeface="Arial" pitchFamily="34" charset="0"/>
              </a:rPr>
              <a:t>’</a:t>
            </a:r>
            <a:r>
              <a:rPr dirty="0">
                <a:latin typeface="Arial" pitchFamily="34" charset="0"/>
                <a:cs typeface="Arial" pitchFamily="34" charset="0"/>
              </a:rPr>
              <a:t>s movement to provide aid</a:t>
            </a:r>
          </a:p>
          <a:p>
            <a:pPr lvl="1" eaLnBrk="1" hangingPunct="1"/>
            <a:r>
              <a:rPr dirty="0">
                <a:latin typeface="Arial" pitchFamily="34" charset="0"/>
                <a:cs typeface="Arial" pitchFamily="34" charset="0"/>
              </a:rPr>
              <a:t>Established </a:t>
            </a:r>
            <a:r>
              <a:rPr b="1" dirty="0">
                <a:latin typeface="Arial" pitchFamily="34" charset="0"/>
                <a:cs typeface="Arial" pitchFamily="34" charset="0"/>
              </a:rPr>
              <a:t>shelters</a:t>
            </a:r>
            <a:r>
              <a:rPr dirty="0">
                <a:latin typeface="Arial" pitchFamily="34" charset="0"/>
                <a:cs typeface="Arial" pitchFamily="34" charset="0"/>
              </a:rPr>
              <a:t>, self-help groups, counseling, and educational services</a:t>
            </a:r>
          </a:p>
          <a:p>
            <a:pPr eaLnBrk="1" hangingPunct="1">
              <a:buSzTx/>
            </a:pPr>
            <a:r>
              <a:rPr dirty="0">
                <a:latin typeface="Arial" pitchFamily="34" charset="0"/>
                <a:cs typeface="Arial" pitchFamily="34" charset="0"/>
              </a:rPr>
              <a:t>Government-sponsored shelters spread in 1980s</a:t>
            </a:r>
          </a:p>
          <a:p>
            <a:pPr lvl="1" eaLnBrk="1" hangingPunct="1"/>
            <a:r>
              <a:rPr altLang="en-US" dirty="0">
                <a:latin typeface="Arial" pitchFamily="34" charset="0"/>
                <a:cs typeface="Arial" pitchFamily="34" charset="0"/>
              </a:rPr>
              <a:t>“</a:t>
            </a:r>
            <a:r>
              <a:rPr dirty="0">
                <a:latin typeface="Arial" pitchFamily="34" charset="0"/>
                <a:cs typeface="Arial" pitchFamily="34" charset="0"/>
              </a:rPr>
              <a:t>Pro-family</a:t>
            </a:r>
            <a:r>
              <a:rPr altLang="en-US" dirty="0">
                <a:latin typeface="Arial" pitchFamily="34" charset="0"/>
                <a:cs typeface="Arial" pitchFamily="34" charset="0"/>
              </a:rPr>
              <a:t>”</a:t>
            </a:r>
            <a:r>
              <a:rPr dirty="0">
                <a:latin typeface="Arial" pitchFamily="34" charset="0"/>
                <a:cs typeface="Arial" pitchFamily="34" charset="0"/>
              </a:rPr>
              <a:t> sought to limit government funding</a:t>
            </a:r>
          </a:p>
          <a:p>
            <a:pPr eaLnBrk="1" hangingPunct="1">
              <a:buSzTx/>
            </a:pPr>
            <a:r>
              <a:rPr dirty="0">
                <a:latin typeface="Arial" pitchFamily="34" charset="0"/>
                <a:cs typeface="Arial" pitchFamily="34" charset="0"/>
              </a:rPr>
              <a:t>Women seeking shelters suffer 60–70 beatings yearly</a:t>
            </a:r>
          </a:p>
          <a:p>
            <a:pPr eaLnBrk="1" hangingPunct="1">
              <a:buSzTx/>
            </a:pPr>
            <a:r>
              <a:rPr dirty="0">
                <a:latin typeface="Arial" pitchFamily="34" charset="0"/>
                <a:cs typeface="Arial" pitchFamily="34" charset="0"/>
              </a:rPr>
              <a:t>2016: 1,560 shelters house 13,000 women and 13,000 children each day</a:t>
            </a:r>
          </a:p>
          <a:p>
            <a:pPr lvl="1" eaLnBrk="1" hangingPunct="1"/>
            <a:r>
              <a:rPr dirty="0">
                <a:latin typeface="Arial" pitchFamily="34" charset="0"/>
                <a:cs typeface="Arial" pitchFamily="34" charset="0"/>
              </a:rPr>
              <a:t>Filled to capacity</a:t>
            </a:r>
          </a:p>
          <a:p>
            <a:pPr lvl="2" eaLnBrk="1" hangingPunct="1"/>
            <a:r>
              <a:rPr dirty="0">
                <a:latin typeface="Arial" pitchFamily="34" charset="0"/>
                <a:cs typeface="Arial" pitchFamily="34" charset="0"/>
              </a:rPr>
              <a:t>Wait lists</a:t>
            </a:r>
          </a:p>
          <a:p>
            <a:pPr lvl="2" eaLnBrk="1" hangingPunct="1"/>
            <a:r>
              <a:rPr dirty="0">
                <a:latin typeface="Arial" pitchFamily="34" charset="0"/>
                <a:cs typeface="Arial" pitchFamily="34" charset="0"/>
              </a:rPr>
              <a:t>Time limits on stays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noRot="1"/>
          </p:cNvSpPr>
          <p:nvPr>
            <p:ph type="title"/>
          </p:nvPr>
        </p:nvSpPr>
        <p:spPr>
          <a:xfrm>
            <a:off x="228600" y="26988"/>
            <a:ext cx="8915400" cy="1116012"/>
          </a:xfrm>
        </p:spPr>
        <p:txBody>
          <a:bodyPr/>
          <a:lstStyle/>
          <a:p>
            <a:pPr eaLnBrk="1" hangingPunct="1"/>
            <a:r>
              <a:rPr lang="en-US" sz="2800" dirty="0">
                <a:latin typeface="Arial" pitchFamily="34" charset="0"/>
                <a:ea typeface="MS PGothic" pitchFamily="34" charset="-128"/>
                <a:cs typeface="Arial" pitchFamily="34" charset="0"/>
              </a:rPr>
              <a:t>Battered Women and the Criminal Justice System: Violence Is Violence—or Is It? </a:t>
            </a:r>
            <a:r>
              <a:rPr lang="en-US" sz="2000" dirty="0">
                <a:latin typeface="Arial" pitchFamily="34" charset="0"/>
                <a:ea typeface="MS PGothic" pitchFamily="34" charset="-128"/>
                <a:cs typeface="Arial" pitchFamily="34" charset="0"/>
              </a:rPr>
              <a:t>(1 of 3)</a:t>
            </a:r>
          </a:p>
        </p:txBody>
      </p:sp>
      <p:sp>
        <p:nvSpPr>
          <p:cNvPr id="27651" name="Content Placeholder 2"/>
          <p:cNvSpPr>
            <a:spLocks noGrp="1" noRot="1"/>
          </p:cNvSpPr>
          <p:nvPr>
            <p:ph idx="1"/>
          </p:nvPr>
        </p:nvSpPr>
        <p:spPr/>
        <p:txBody>
          <a:bodyPr/>
          <a:lstStyle/>
          <a:p>
            <a:pPr eaLnBrk="1" hangingPunct="1">
              <a:buSzTx/>
            </a:pPr>
            <a:r>
              <a:rPr altLang="ja-JP" dirty="0">
                <a:latin typeface="Arial" pitchFamily="34" charset="0"/>
                <a:cs typeface="Arial" pitchFamily="34" charset="0"/>
              </a:rPr>
              <a:t>Preserve-the-family model, 1950s and 1960s</a:t>
            </a:r>
          </a:p>
          <a:p>
            <a:pPr lvl="1" eaLnBrk="1" hangingPunct="1"/>
            <a:r>
              <a:rPr dirty="0">
                <a:latin typeface="Arial" pitchFamily="34" charset="0"/>
                <a:cs typeface="Arial" pitchFamily="34" charset="0"/>
              </a:rPr>
              <a:t>Based on shared responsibility</a:t>
            </a:r>
          </a:p>
          <a:p>
            <a:pPr lvl="1" eaLnBrk="1" hangingPunct="1">
              <a:spcAft>
                <a:spcPts val="1800"/>
              </a:spcAft>
            </a:pPr>
            <a:r>
              <a:rPr dirty="0">
                <a:latin typeface="Arial" pitchFamily="34" charset="0"/>
                <a:cs typeface="Arial" pitchFamily="34" charset="0"/>
              </a:rPr>
              <a:t>Long-term counseling to strengthen marital bond</a:t>
            </a:r>
          </a:p>
          <a:p>
            <a:pPr eaLnBrk="1" hangingPunct="1">
              <a:buSzTx/>
            </a:pPr>
            <a:r>
              <a:rPr dirty="0">
                <a:latin typeface="Arial" pitchFamily="34" charset="0"/>
                <a:cs typeface="Arial" pitchFamily="34" charset="0"/>
              </a:rPr>
              <a:t>Legalistic model, 1980s to today</a:t>
            </a:r>
          </a:p>
          <a:p>
            <a:pPr lvl="1" eaLnBrk="1" hangingPunct="1"/>
            <a:r>
              <a:rPr dirty="0">
                <a:latin typeface="Arial" pitchFamily="34" charset="0"/>
                <a:cs typeface="Arial" pitchFamily="34" charset="0"/>
              </a:rPr>
              <a:t>Separates the parties involved</a:t>
            </a:r>
          </a:p>
          <a:p>
            <a:pPr lvl="1" eaLnBrk="1" hangingPunct="1"/>
            <a:r>
              <a:rPr dirty="0">
                <a:latin typeface="Arial" pitchFamily="34" charset="0"/>
                <a:cs typeface="Arial" pitchFamily="34" charset="0"/>
              </a:rPr>
              <a:t>Rescue and protect the injured</a:t>
            </a:r>
          </a:p>
          <a:p>
            <a:pPr lvl="1" eaLnBrk="1" hangingPunct="1"/>
            <a:r>
              <a:rPr dirty="0">
                <a:latin typeface="Arial" pitchFamily="34" charset="0"/>
                <a:cs typeface="Arial" pitchFamily="34" charset="0"/>
              </a:rPr>
              <a:t>Punish and rehabilitate the aggressor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noRot="1"/>
          </p:cNvSpPr>
          <p:nvPr>
            <p:ph type="title"/>
          </p:nvPr>
        </p:nvSpPr>
        <p:spPr>
          <a:xfrm>
            <a:off x="228600" y="26988"/>
            <a:ext cx="8915400" cy="1116012"/>
          </a:xfrm>
        </p:spPr>
        <p:txBody>
          <a:bodyPr/>
          <a:lstStyle/>
          <a:p>
            <a:pPr eaLnBrk="1" hangingPunct="1"/>
            <a:r>
              <a:rPr lang="en-US" sz="2800" dirty="0">
                <a:latin typeface="Arial" pitchFamily="34" charset="0"/>
                <a:ea typeface="MS PGothic" pitchFamily="34" charset="-128"/>
                <a:cs typeface="Arial" pitchFamily="34" charset="0"/>
              </a:rPr>
              <a:t>Battered Women and the Criminal Justice System: Violence Is Violence—or Is It? </a:t>
            </a:r>
            <a:r>
              <a:rPr lang="en-US" sz="2000" dirty="0">
                <a:latin typeface="Arial" pitchFamily="34" charset="0"/>
                <a:ea typeface="MS PGothic" pitchFamily="34" charset="-128"/>
                <a:cs typeface="Arial" pitchFamily="34" charset="0"/>
              </a:rPr>
              <a:t>(2 of 3)</a:t>
            </a:r>
          </a:p>
        </p:txBody>
      </p:sp>
      <p:sp>
        <p:nvSpPr>
          <p:cNvPr id="28675" name="Content Placeholder 2"/>
          <p:cNvSpPr>
            <a:spLocks noGrp="1" noRot="1"/>
          </p:cNvSpPr>
          <p:nvPr>
            <p:ph idx="1"/>
          </p:nvPr>
        </p:nvSpPr>
        <p:spPr/>
        <p:txBody>
          <a:bodyPr/>
          <a:lstStyle/>
          <a:p>
            <a:pPr eaLnBrk="1" hangingPunct="1">
              <a:buSzTx/>
            </a:pPr>
            <a:r>
              <a:rPr altLang="ja-JP" dirty="0">
                <a:latin typeface="Arial" pitchFamily="34" charset="0"/>
                <a:cs typeface="Arial" pitchFamily="34" charset="0"/>
              </a:rPr>
              <a:t>Police response</a:t>
            </a:r>
          </a:p>
          <a:p>
            <a:pPr lvl="1" eaLnBrk="1" hangingPunct="1"/>
            <a:r>
              <a:rPr altLang="ja-JP" dirty="0">
                <a:latin typeface="Arial" pitchFamily="34" charset="0"/>
                <a:cs typeface="Arial" pitchFamily="34" charset="0"/>
              </a:rPr>
              <a:t>Past response was to arrest if stitches were necessary</a:t>
            </a:r>
          </a:p>
          <a:p>
            <a:pPr lvl="1" eaLnBrk="1" hangingPunct="1"/>
            <a:r>
              <a:rPr altLang="ja-JP" dirty="0">
                <a:latin typeface="Arial" pitchFamily="34" charset="0"/>
                <a:cs typeface="Arial" pitchFamily="34" charset="0"/>
              </a:rPr>
              <a:t>Arrests from </a:t>
            </a:r>
            <a:r>
              <a:rPr altLang="ja-JP" b="1" dirty="0">
                <a:latin typeface="Arial" pitchFamily="34" charset="0"/>
                <a:cs typeface="Arial" pitchFamily="34" charset="0"/>
              </a:rPr>
              <a:t>mandatory directives </a:t>
            </a:r>
            <a:r>
              <a:rPr altLang="ja-JP" dirty="0">
                <a:latin typeface="Arial" pitchFamily="34" charset="0"/>
                <a:cs typeface="Arial" pitchFamily="34" charset="0"/>
              </a:rPr>
              <a:t>show mixed results</a:t>
            </a:r>
          </a:p>
          <a:p>
            <a:pPr lvl="1" eaLnBrk="1" hangingPunct="1"/>
            <a:r>
              <a:rPr altLang="ja-JP" dirty="0">
                <a:latin typeface="Arial" pitchFamily="34" charset="0"/>
                <a:cs typeface="Arial" pitchFamily="34" charset="0"/>
              </a:rPr>
              <a:t>Probable cause arrests are allowed when injuries are visible, a weapon was used, or violence will continue</a:t>
            </a:r>
          </a:p>
          <a:p>
            <a:pPr eaLnBrk="1" hangingPunct="1">
              <a:buSzTx/>
            </a:pPr>
            <a:r>
              <a:rPr dirty="0">
                <a:latin typeface="Arial" pitchFamily="34" charset="0"/>
                <a:cs typeface="Arial" pitchFamily="34" charset="0"/>
              </a:rPr>
              <a:t>Prosecutorial response</a:t>
            </a:r>
          </a:p>
          <a:p>
            <a:pPr lvl="1" eaLnBrk="1" hangingPunct="1"/>
            <a:r>
              <a:rPr dirty="0">
                <a:latin typeface="Arial" pitchFamily="34" charset="0"/>
                <a:cs typeface="Arial" pitchFamily="34" charset="0"/>
              </a:rPr>
              <a:t>Past response was to discourage pressing of charges</a:t>
            </a:r>
          </a:p>
          <a:p>
            <a:pPr lvl="1" eaLnBrk="1" hangingPunct="1"/>
            <a:r>
              <a:rPr dirty="0">
                <a:latin typeface="Arial" pitchFamily="34" charset="0"/>
                <a:cs typeface="Arial" pitchFamily="34" charset="0"/>
              </a:rPr>
              <a:t>Most cases are dismissed or negotiated down</a:t>
            </a:r>
          </a:p>
          <a:p>
            <a:pPr lvl="1" eaLnBrk="1" hangingPunct="1"/>
            <a:r>
              <a:rPr dirty="0">
                <a:latin typeface="Arial" pitchFamily="34" charset="0"/>
                <a:cs typeface="Arial" pitchFamily="34" charset="0"/>
              </a:rPr>
              <a:t>Goal is to better deal with </a:t>
            </a:r>
            <a:r>
              <a:rPr altLang="en-US" dirty="0">
                <a:latin typeface="Arial" pitchFamily="34" charset="0"/>
                <a:cs typeface="Arial" pitchFamily="34" charset="0"/>
              </a:rPr>
              <a:t>“</a:t>
            </a:r>
            <a:r>
              <a:rPr dirty="0">
                <a:latin typeface="Arial" pitchFamily="34" charset="0"/>
                <a:cs typeface="Arial" pitchFamily="34" charset="0"/>
              </a:rPr>
              <a:t>flip-flopping</a:t>
            </a:r>
            <a:r>
              <a:rPr altLang="en-US" dirty="0">
                <a:latin typeface="Arial" pitchFamily="34" charset="0"/>
                <a:cs typeface="Arial" pitchFamily="34" charset="0"/>
              </a:rPr>
              <a:t>”</a:t>
            </a:r>
            <a:r>
              <a:rPr dirty="0">
                <a:latin typeface="Arial" pitchFamily="34" charset="0"/>
                <a:cs typeface="Arial" pitchFamily="34" charset="0"/>
              </a:rPr>
              <a:t> victims</a:t>
            </a:r>
          </a:p>
          <a:p>
            <a:pPr lvl="2" eaLnBrk="1" hangingPunct="1"/>
            <a:r>
              <a:rPr b="1" dirty="0">
                <a:latin typeface="Arial" pitchFamily="34" charset="0"/>
                <a:cs typeface="Arial" pitchFamily="34" charset="0"/>
              </a:rPr>
              <a:t>No-drop</a:t>
            </a:r>
            <a:r>
              <a:rPr dirty="0">
                <a:latin typeface="Arial" pitchFamily="34" charset="0"/>
                <a:cs typeface="Arial" pitchFamily="34" charset="0"/>
              </a:rPr>
              <a:t> approach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noRot="1"/>
          </p:cNvSpPr>
          <p:nvPr>
            <p:ph type="title"/>
          </p:nvPr>
        </p:nvSpPr>
        <p:spPr/>
        <p:txBody>
          <a:bodyPr/>
          <a:lstStyle/>
          <a:p>
            <a:pPr eaLnBrk="1" hangingPunct="1"/>
            <a:r>
              <a:rPr lang="en-US" sz="2800" dirty="0">
                <a:latin typeface="Arial" pitchFamily="34" charset="0"/>
                <a:ea typeface="MS PGothic" pitchFamily="34" charset="-128"/>
                <a:cs typeface="Arial" pitchFamily="34" charset="0"/>
              </a:rPr>
              <a:t>Battered Women and the Criminal Justice System: Violence Is Violence—or Is It? </a:t>
            </a:r>
            <a:r>
              <a:rPr lang="en-US" sz="2000" dirty="0">
                <a:latin typeface="Arial" pitchFamily="34" charset="0"/>
                <a:ea typeface="MS PGothic" pitchFamily="34" charset="-128"/>
                <a:cs typeface="Arial" pitchFamily="34" charset="0"/>
              </a:rPr>
              <a:t>(3 of 3)</a:t>
            </a:r>
          </a:p>
        </p:txBody>
      </p:sp>
      <p:sp>
        <p:nvSpPr>
          <p:cNvPr id="29699" name="Content Placeholder 2"/>
          <p:cNvSpPr>
            <a:spLocks noGrp="1" noRot="1"/>
          </p:cNvSpPr>
          <p:nvPr>
            <p:ph idx="1"/>
          </p:nvPr>
        </p:nvSpPr>
        <p:spPr/>
        <p:txBody>
          <a:bodyPr/>
          <a:lstStyle/>
          <a:p>
            <a:pPr eaLnBrk="1" hangingPunct="1">
              <a:buSzTx/>
            </a:pPr>
            <a:r>
              <a:rPr altLang="ja-JP" dirty="0">
                <a:latin typeface="Arial" pitchFamily="34" charset="0"/>
                <a:cs typeface="Arial" pitchFamily="34" charset="0"/>
              </a:rPr>
              <a:t>Judicial response</a:t>
            </a:r>
          </a:p>
          <a:p>
            <a:pPr lvl="1" eaLnBrk="1" hangingPunct="1"/>
            <a:r>
              <a:rPr altLang="ja-JP" dirty="0">
                <a:latin typeface="Arial" pitchFamily="34" charset="0"/>
                <a:cs typeface="Arial" pitchFamily="34" charset="0"/>
              </a:rPr>
              <a:t>Set bail as needed or speed up case processing</a:t>
            </a:r>
          </a:p>
          <a:p>
            <a:pPr lvl="1" eaLnBrk="1" hangingPunct="1"/>
            <a:r>
              <a:rPr lang="en-US" altLang="ja-JP" dirty="0"/>
              <a:t>Evict abuser from the household</a:t>
            </a:r>
            <a:endParaRPr altLang="ja-JP" dirty="0">
              <a:latin typeface="Arial" pitchFamily="34" charset="0"/>
              <a:cs typeface="Arial" pitchFamily="34" charset="0"/>
            </a:endParaRPr>
          </a:p>
          <a:p>
            <a:pPr lvl="1" eaLnBrk="1" hangingPunct="1"/>
            <a:r>
              <a:rPr altLang="ja-JP" dirty="0">
                <a:latin typeface="Arial" pitchFamily="34" charset="0"/>
                <a:cs typeface="Arial" pitchFamily="34" charset="0"/>
              </a:rPr>
              <a:t>Issue </a:t>
            </a:r>
            <a:r>
              <a:rPr altLang="ja-JP" b="1" dirty="0">
                <a:latin typeface="Arial" pitchFamily="34" charset="0"/>
                <a:cs typeface="Arial" pitchFamily="34" charset="0"/>
              </a:rPr>
              <a:t>orders of protection </a:t>
            </a:r>
            <a:r>
              <a:rPr altLang="ja-JP" dirty="0">
                <a:latin typeface="Arial" pitchFamily="34" charset="0"/>
                <a:cs typeface="Arial" pitchFamily="34" charset="0"/>
              </a:rPr>
              <a:t>or </a:t>
            </a:r>
            <a:r>
              <a:rPr altLang="ja-JP" b="1" dirty="0">
                <a:latin typeface="Arial" pitchFamily="34" charset="0"/>
                <a:cs typeface="Arial" pitchFamily="34" charset="0"/>
              </a:rPr>
              <a:t>restraining orders</a:t>
            </a:r>
          </a:p>
          <a:p>
            <a:pPr lvl="2" eaLnBrk="1" hangingPunct="1"/>
            <a:r>
              <a:rPr altLang="ja-JP" dirty="0">
                <a:latin typeface="Arial" pitchFamily="34" charset="0"/>
                <a:cs typeface="Arial" pitchFamily="34" charset="0"/>
              </a:rPr>
              <a:t>Grant immediate relief, prevent further attacks</a:t>
            </a:r>
          </a:p>
          <a:p>
            <a:pPr eaLnBrk="1" hangingPunct="1">
              <a:buSzTx/>
            </a:pPr>
            <a:r>
              <a:rPr dirty="0">
                <a:latin typeface="Arial" pitchFamily="34" charset="0"/>
                <a:cs typeface="Arial" pitchFamily="34" charset="0"/>
              </a:rPr>
              <a:t>Legislative response</a:t>
            </a:r>
          </a:p>
          <a:p>
            <a:pPr lvl="1" eaLnBrk="1" hangingPunct="1"/>
            <a:r>
              <a:rPr dirty="0">
                <a:latin typeface="Arial" pitchFamily="34" charset="0"/>
                <a:cs typeface="Arial" pitchFamily="34" charset="0"/>
              </a:rPr>
              <a:t>Restricted use of the parental alienation argument</a:t>
            </a:r>
          </a:p>
          <a:p>
            <a:pPr lvl="1" eaLnBrk="1" hangingPunct="1"/>
            <a:r>
              <a:rPr dirty="0">
                <a:latin typeface="Arial" pitchFamily="34" charset="0"/>
                <a:cs typeface="Arial" pitchFamily="34" charset="0"/>
              </a:rPr>
              <a:t>Landlords cannot penalize women who break leases</a:t>
            </a:r>
          </a:p>
          <a:p>
            <a:pPr lvl="1" eaLnBrk="1" hangingPunct="1"/>
            <a:r>
              <a:rPr dirty="0">
                <a:latin typeface="Arial" pitchFamily="34" charset="0"/>
                <a:cs typeface="Arial" pitchFamily="34" charset="0"/>
              </a:rPr>
              <a:t>Grant civil orders of protection to unmarried couples</a:t>
            </a:r>
          </a:p>
          <a:p>
            <a:pPr lvl="1" eaLnBrk="1" hangingPunct="1"/>
            <a:r>
              <a:rPr b="1" dirty="0">
                <a:latin typeface="Arial" pitchFamily="34" charset="0"/>
                <a:cs typeface="Arial" pitchFamily="34" charset="0"/>
              </a:rPr>
              <a:t>Gun surrender laws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The rediscovery Of battered husbands and boyfriends</a:t>
            </a:r>
          </a:p>
        </p:txBody>
      </p:sp>
    </p:spTree>
    <p:extLst>
      <p:ext uri="{BB962C8B-B14F-4D97-AF65-F5344CB8AC3E}">
        <p14:creationId xmlns:p14="http://schemas.microsoft.com/office/powerpoint/2010/main" val="324932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Husband Beating</a:t>
            </a:r>
          </a:p>
        </p:txBody>
      </p:sp>
      <p:sp>
        <p:nvSpPr>
          <p:cNvPr id="31747" name="Content Placeholder 2"/>
          <p:cNvSpPr>
            <a:spLocks noGrp="1"/>
          </p:cNvSpPr>
          <p:nvPr>
            <p:ph idx="1"/>
          </p:nvPr>
        </p:nvSpPr>
        <p:spPr/>
        <p:txBody>
          <a:bodyPr/>
          <a:lstStyle/>
          <a:p>
            <a:pPr eaLnBrk="1" hangingPunct="1">
              <a:buSzTx/>
            </a:pPr>
            <a:r>
              <a:rPr dirty="0">
                <a:latin typeface="Arial" pitchFamily="34" charset="0"/>
                <a:cs typeface="Arial" pitchFamily="34" charset="0"/>
              </a:rPr>
              <a:t>Rediscovered in the 1970s</a:t>
            </a:r>
          </a:p>
          <a:p>
            <a:pPr lvl="1" eaLnBrk="1" hangingPunct="1">
              <a:spcAft>
                <a:spcPts val="1200"/>
              </a:spcAft>
            </a:pPr>
            <a:r>
              <a:rPr dirty="0">
                <a:latin typeface="Arial" pitchFamily="34" charset="0"/>
                <a:cs typeface="Arial" pitchFamily="34" charset="0"/>
              </a:rPr>
              <a:t>Journal articles indicated that 28 percent of females and 22 percent of males perpetrated IPV</a:t>
            </a:r>
          </a:p>
          <a:p>
            <a:pPr eaLnBrk="1" hangingPunct="1">
              <a:buSzTx/>
            </a:pPr>
            <a:r>
              <a:rPr dirty="0">
                <a:latin typeface="Arial" pitchFamily="34" charset="0"/>
                <a:cs typeface="Arial" pitchFamily="34" charset="0"/>
              </a:rPr>
              <a:t>Battered men face unique problems</a:t>
            </a:r>
          </a:p>
          <a:p>
            <a:pPr lvl="1" eaLnBrk="1" hangingPunct="1"/>
            <a:r>
              <a:rPr dirty="0">
                <a:latin typeface="Arial" pitchFamily="34" charset="0"/>
                <a:cs typeface="Arial" pitchFamily="34" charset="0"/>
              </a:rPr>
              <a:t>Authorities disbelieve or mock them</a:t>
            </a:r>
          </a:p>
          <a:p>
            <a:pPr lvl="1" eaLnBrk="1" hangingPunct="1">
              <a:spcAft>
                <a:spcPts val="1200"/>
              </a:spcAft>
            </a:pPr>
            <a:r>
              <a:rPr dirty="0">
                <a:latin typeface="Arial" pitchFamily="34" charset="0"/>
                <a:cs typeface="Arial" pitchFamily="34" charset="0"/>
              </a:rPr>
              <a:t>Inadequate resources—shelters, support groups, etc.</a:t>
            </a:r>
          </a:p>
          <a:p>
            <a:pPr eaLnBrk="1" hangingPunct="1">
              <a:buSzTx/>
            </a:pPr>
            <a:r>
              <a:rPr dirty="0">
                <a:latin typeface="Arial" pitchFamily="34" charset="0"/>
                <a:cs typeface="Arial" pitchFamily="34" charset="0"/>
              </a:rPr>
              <a:t>Most battered men can support themselves, which enables them to leave troubled relationships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Victim provocation and murder: when is the slaying of a wife beater justified?</a:t>
            </a:r>
          </a:p>
        </p:txBody>
      </p:sp>
    </p:spTree>
    <p:extLst>
      <p:ext uri="{BB962C8B-B14F-4D97-AF65-F5344CB8AC3E}">
        <p14:creationId xmlns:p14="http://schemas.microsoft.com/office/powerpoint/2010/main" val="1592894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Intimate Partner Homicides and the Criminal Justice System</a:t>
            </a:r>
          </a:p>
        </p:txBody>
      </p:sp>
      <p:sp>
        <p:nvSpPr>
          <p:cNvPr id="33795"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When a battered woman kills her batterer</a:t>
            </a:r>
          </a:p>
          <a:p>
            <a:pPr lvl="1" eaLnBrk="1" hangingPunct="1"/>
            <a:r>
              <a:rPr dirty="0">
                <a:latin typeface="Arial" pitchFamily="34" charset="0"/>
                <a:cs typeface="Arial" pitchFamily="34" charset="0"/>
              </a:rPr>
              <a:t>Legal perspective</a:t>
            </a:r>
          </a:p>
          <a:p>
            <a:pPr lvl="2" eaLnBrk="1" hangingPunct="1"/>
            <a:r>
              <a:rPr dirty="0">
                <a:latin typeface="Arial" pitchFamily="34" charset="0"/>
                <a:cs typeface="Arial" pitchFamily="34" charset="0"/>
              </a:rPr>
              <a:t>She is the offender</a:t>
            </a:r>
          </a:p>
          <a:p>
            <a:pPr lvl="2" eaLnBrk="1" hangingPunct="1"/>
            <a:r>
              <a:rPr dirty="0">
                <a:latin typeface="Arial" pitchFamily="34" charset="0"/>
                <a:cs typeface="Arial" pitchFamily="34" charset="0"/>
              </a:rPr>
              <a:t>He is the victim</a:t>
            </a:r>
          </a:p>
          <a:p>
            <a:pPr lvl="2" eaLnBrk="1" hangingPunct="1"/>
            <a:endParaRPr dirty="0">
              <a:latin typeface="Arial" pitchFamily="34" charset="0"/>
              <a:cs typeface="Arial" pitchFamily="34" charset="0"/>
            </a:endParaRPr>
          </a:p>
          <a:p>
            <a:pPr lvl="1" eaLnBrk="1" hangingPunct="1"/>
            <a:r>
              <a:rPr dirty="0">
                <a:latin typeface="Arial" pitchFamily="34" charset="0"/>
                <a:cs typeface="Arial" pitchFamily="34" charset="0"/>
              </a:rPr>
              <a:t>Victims</a:t>
            </a:r>
            <a:r>
              <a:rPr altLang="en-US" dirty="0">
                <a:latin typeface="Arial" pitchFamily="34" charset="0"/>
                <a:cs typeface="Arial" pitchFamily="34" charset="0"/>
              </a:rPr>
              <a:t>’</a:t>
            </a:r>
            <a:r>
              <a:rPr dirty="0">
                <a:latin typeface="Arial" pitchFamily="34" charset="0"/>
                <a:cs typeface="Arial" pitchFamily="34" charset="0"/>
              </a:rPr>
              <a:t> rights movement</a:t>
            </a:r>
          </a:p>
          <a:p>
            <a:pPr lvl="2" eaLnBrk="1" hangingPunct="1"/>
            <a:r>
              <a:rPr dirty="0">
                <a:latin typeface="Arial" pitchFamily="34" charset="0"/>
                <a:cs typeface="Arial" pitchFamily="34" charset="0"/>
              </a:rPr>
              <a:t>Dead men are the aggressors</a:t>
            </a:r>
          </a:p>
          <a:p>
            <a:pPr lvl="2" eaLnBrk="1" hangingPunct="1"/>
            <a:r>
              <a:rPr dirty="0">
                <a:latin typeface="Arial" pitchFamily="34" charset="0"/>
                <a:cs typeface="Arial" pitchFamily="34" charset="0"/>
              </a:rPr>
              <a:t>Battered women should not be jailed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2"/>
          <p:cNvSpPr>
            <a:spLocks noGrp="1" noRot="1" noChangeArrowheads="1"/>
          </p:cNvSpPr>
          <p:nvPr>
            <p:ph type="title"/>
          </p:nvPr>
        </p:nvSpPr>
        <p:spPr>
          <a:xfrm>
            <a:off x="228600" y="26988"/>
            <a:ext cx="84582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Arguments Stressing That the Brutal Man Did Not Deserve to Die</a:t>
            </a:r>
          </a:p>
        </p:txBody>
      </p:sp>
      <p:sp>
        <p:nvSpPr>
          <p:cNvPr id="34819" name="Content Placeholder 2"/>
          <p:cNvSpPr>
            <a:spLocks noGrp="1" noRot="1"/>
          </p:cNvSpPr>
          <p:nvPr>
            <p:ph idx="1"/>
          </p:nvPr>
        </p:nvSpPr>
        <p:spPr>
          <a:xfrm>
            <a:off x="228600" y="1219200"/>
            <a:ext cx="8763000" cy="4906963"/>
          </a:xfrm>
        </p:spPr>
        <p:txBody>
          <a:bodyPr/>
          <a:lstStyle/>
          <a:p>
            <a:pPr eaLnBrk="1" hangingPunct="1">
              <a:buSzTx/>
            </a:pPr>
            <a:r>
              <a:rPr dirty="0">
                <a:latin typeface="Arial" pitchFamily="34" charset="0"/>
                <a:cs typeface="Arial" pitchFamily="34" charset="0"/>
              </a:rPr>
              <a:t>Victim defending leads to offender blaming</a:t>
            </a:r>
          </a:p>
          <a:p>
            <a:pPr lvl="1" eaLnBrk="1" hangingPunct="1"/>
            <a:r>
              <a:rPr dirty="0">
                <a:latin typeface="Arial" pitchFamily="34" charset="0"/>
                <a:cs typeface="Arial" pitchFamily="34" charset="0"/>
              </a:rPr>
              <a:t>His actions did not justify murder</a:t>
            </a:r>
          </a:p>
          <a:p>
            <a:pPr lvl="1" eaLnBrk="1" hangingPunct="1"/>
            <a:r>
              <a:rPr dirty="0">
                <a:latin typeface="Arial" pitchFamily="34" charset="0"/>
                <a:cs typeface="Arial" pitchFamily="34" charset="0"/>
              </a:rPr>
              <a:t>She must be punished for a crime</a:t>
            </a:r>
          </a:p>
          <a:p>
            <a:pPr lvl="1" eaLnBrk="1" hangingPunct="1"/>
            <a:endParaRPr dirty="0">
              <a:latin typeface="Arial" pitchFamily="34" charset="0"/>
              <a:cs typeface="Arial" pitchFamily="34" charset="0"/>
            </a:endParaRPr>
          </a:p>
          <a:p>
            <a:pPr eaLnBrk="1" hangingPunct="1">
              <a:buSzTx/>
            </a:pPr>
            <a:r>
              <a:rPr dirty="0">
                <a:latin typeface="Arial" pitchFamily="34" charset="0"/>
                <a:cs typeface="Arial" pitchFamily="34" charset="0"/>
              </a:rPr>
              <a:t>Battered woman had a duty to retreat</a:t>
            </a:r>
          </a:p>
          <a:p>
            <a:pPr lvl="1" eaLnBrk="1" hangingPunct="1"/>
            <a:r>
              <a:rPr dirty="0">
                <a:latin typeface="Arial" pitchFamily="34" charset="0"/>
                <a:cs typeface="Arial" pitchFamily="34" charset="0"/>
              </a:rPr>
              <a:t>She stood her ground, engaging in mutual combat</a:t>
            </a:r>
          </a:p>
          <a:p>
            <a:pPr lvl="1" eaLnBrk="1" hangingPunct="1"/>
            <a:endParaRPr dirty="0">
              <a:latin typeface="Arial" pitchFamily="34" charset="0"/>
              <a:cs typeface="Arial" pitchFamily="34" charset="0"/>
            </a:endParaRPr>
          </a:p>
          <a:p>
            <a:pPr eaLnBrk="1" hangingPunct="1">
              <a:buSzTx/>
            </a:pPr>
            <a:r>
              <a:rPr dirty="0">
                <a:latin typeface="Arial" pitchFamily="34" charset="0"/>
                <a:cs typeface="Arial" pitchFamily="34" charset="0"/>
              </a:rPr>
              <a:t>Self-defense does not include killing unconscious men</a:t>
            </a:r>
          </a:p>
          <a:p>
            <a:pPr lvl="1" eaLnBrk="1" hangingPunct="1"/>
            <a:r>
              <a:rPr dirty="0">
                <a:latin typeface="Arial" pitchFamily="34" charset="0"/>
                <a:cs typeface="Arial" pitchFamily="34" charset="0"/>
              </a:rPr>
              <a:t>Vigilante justice, revenge cannot be condoned</a:t>
            </a:r>
          </a:p>
          <a:p>
            <a:pPr lvl="1" eaLnBrk="1" hangingPunct="1"/>
            <a:r>
              <a:rPr dirty="0">
                <a:latin typeface="Arial" pitchFamily="34" charset="0"/>
                <a:cs typeface="Arial" pitchFamily="34" charset="0"/>
              </a:rPr>
              <a:t>Batterer</a:t>
            </a:r>
            <a:r>
              <a:rPr altLang="en-US" dirty="0">
                <a:latin typeface="Arial" pitchFamily="34" charset="0"/>
                <a:cs typeface="Arial" pitchFamily="34" charset="0"/>
              </a:rPr>
              <a:t>’</a:t>
            </a:r>
            <a:r>
              <a:rPr dirty="0">
                <a:latin typeface="Arial" pitchFamily="34" charset="0"/>
                <a:cs typeface="Arial" pitchFamily="34" charset="0"/>
              </a:rPr>
              <a:t>s side of the story cannot be known or told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Arguments Emphasizing That the Brutal Man Provoked the Lethal Response</a:t>
            </a:r>
          </a:p>
        </p:txBody>
      </p:sp>
      <p:sp>
        <p:nvSpPr>
          <p:cNvPr id="35843" name="Content Placeholder 2"/>
          <p:cNvSpPr>
            <a:spLocks noGrp="1" noRot="1"/>
          </p:cNvSpPr>
          <p:nvPr>
            <p:ph idx="1"/>
          </p:nvPr>
        </p:nvSpPr>
        <p:spPr>
          <a:xfrm>
            <a:off x="228600" y="1219200"/>
            <a:ext cx="8763000" cy="4906963"/>
          </a:xfrm>
        </p:spPr>
        <p:txBody>
          <a:bodyPr/>
          <a:lstStyle/>
          <a:p>
            <a:pPr eaLnBrk="1" hangingPunct="1">
              <a:buSzTx/>
            </a:pPr>
            <a:r>
              <a:rPr dirty="0">
                <a:latin typeface="Arial" pitchFamily="34" charset="0"/>
                <a:cs typeface="Arial" pitchFamily="34" charset="0"/>
              </a:rPr>
              <a:t>Killing was self-defense, not revenge</a:t>
            </a:r>
          </a:p>
          <a:p>
            <a:pPr lvl="1" eaLnBrk="1" hangingPunct="1"/>
            <a:r>
              <a:rPr dirty="0">
                <a:latin typeface="Arial" pitchFamily="34" charset="0"/>
                <a:cs typeface="Arial" pitchFamily="34" charset="0"/>
              </a:rPr>
              <a:t>Justifiable homicides</a:t>
            </a:r>
          </a:p>
          <a:p>
            <a:pPr lvl="1" eaLnBrk="1" hangingPunct="1"/>
            <a:endParaRPr dirty="0">
              <a:latin typeface="Arial" pitchFamily="34" charset="0"/>
              <a:cs typeface="Arial" pitchFamily="34" charset="0"/>
            </a:endParaRPr>
          </a:p>
          <a:p>
            <a:pPr eaLnBrk="1" hangingPunct="1">
              <a:buSzTx/>
            </a:pPr>
            <a:r>
              <a:rPr dirty="0">
                <a:latin typeface="Arial" pitchFamily="34" charset="0"/>
                <a:cs typeface="Arial" pitchFamily="34" charset="0"/>
              </a:rPr>
              <a:t>Men killed by victims are more abusive than typical batterers</a:t>
            </a:r>
          </a:p>
          <a:p>
            <a:pPr eaLnBrk="1" hangingPunct="1">
              <a:buSzTx/>
            </a:pPr>
            <a:endParaRPr dirty="0">
              <a:latin typeface="Arial" pitchFamily="34" charset="0"/>
              <a:cs typeface="Arial" pitchFamily="34" charset="0"/>
            </a:endParaRPr>
          </a:p>
          <a:p>
            <a:pPr eaLnBrk="1" hangingPunct="1">
              <a:buSzTx/>
            </a:pPr>
            <a:r>
              <a:rPr dirty="0">
                <a:latin typeface="Arial" pitchFamily="34" charset="0"/>
                <a:cs typeface="Arial" pitchFamily="34" charset="0"/>
              </a:rPr>
              <a:t>Battered women who kill are different from others</a:t>
            </a:r>
          </a:p>
          <a:p>
            <a:pPr lvl="1" eaLnBrk="1" hangingPunct="1"/>
            <a:r>
              <a:rPr dirty="0">
                <a:latin typeface="Arial" pitchFamily="34" charset="0"/>
                <a:cs typeface="Arial" pitchFamily="34" charset="0"/>
              </a:rPr>
              <a:t>More isolated socially and economically</a:t>
            </a:r>
          </a:p>
          <a:p>
            <a:pPr lvl="1" eaLnBrk="1" hangingPunct="1"/>
            <a:r>
              <a:rPr dirty="0">
                <a:latin typeface="Arial" pitchFamily="34" charset="0"/>
                <a:cs typeface="Arial" pitchFamily="34" charset="0"/>
              </a:rPr>
              <a:t>Suffered more severe beatings</a:t>
            </a:r>
          </a:p>
          <a:p>
            <a:pPr lvl="1" eaLnBrk="1" hangingPunct="1"/>
            <a:r>
              <a:rPr dirty="0">
                <a:latin typeface="Arial" pitchFamily="34" charset="0"/>
                <a:cs typeface="Arial" pitchFamily="34" charset="0"/>
              </a:rPr>
              <a:t>Had children who were abused</a:t>
            </a:r>
          </a:p>
          <a:p>
            <a:pPr lvl="1" eaLnBrk="1" hangingPunct="1"/>
            <a:r>
              <a:rPr dirty="0">
                <a:latin typeface="Arial" pitchFamily="34" charset="0"/>
                <a:cs typeface="Arial" pitchFamily="34" charset="0"/>
              </a:rPr>
              <a:t>Partners were heavy drinkers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Legal Questions</a:t>
            </a:r>
          </a:p>
        </p:txBody>
      </p:sp>
      <p:sp>
        <p:nvSpPr>
          <p:cNvPr id="36867" name="Content Placeholder 2"/>
          <p:cNvSpPr>
            <a:spLocks noGrp="1" noRot="1"/>
          </p:cNvSpPr>
          <p:nvPr>
            <p:ph idx="1"/>
          </p:nvPr>
        </p:nvSpPr>
        <p:spPr/>
        <p:txBody>
          <a:bodyPr/>
          <a:lstStyle/>
          <a:p>
            <a:pPr eaLnBrk="1" hangingPunct="1">
              <a:lnSpc>
                <a:spcPct val="90000"/>
              </a:lnSpc>
              <a:buSzTx/>
            </a:pPr>
            <a:r>
              <a:rPr dirty="0">
                <a:latin typeface="Arial" pitchFamily="34" charset="0"/>
                <a:cs typeface="Arial" pitchFamily="34" charset="0"/>
              </a:rPr>
              <a:t>Charges can range from nothing to first-degree murder</a:t>
            </a:r>
          </a:p>
          <a:p>
            <a:pPr eaLnBrk="1" hangingPunct="1">
              <a:lnSpc>
                <a:spcPct val="90000"/>
              </a:lnSpc>
              <a:buSzTx/>
            </a:pPr>
            <a:r>
              <a:rPr dirty="0">
                <a:latin typeface="Arial" pitchFamily="34" charset="0"/>
                <a:cs typeface="Arial" pitchFamily="34" charset="0"/>
              </a:rPr>
              <a:t>Most cases are resolved with woman pleading to lesser charges</a:t>
            </a:r>
          </a:p>
          <a:p>
            <a:pPr eaLnBrk="1" hangingPunct="1">
              <a:lnSpc>
                <a:spcPct val="90000"/>
              </a:lnSpc>
              <a:buSzTx/>
            </a:pPr>
            <a:r>
              <a:rPr dirty="0">
                <a:latin typeface="Arial" pitchFamily="34" charset="0"/>
                <a:cs typeface="Arial" pitchFamily="34" charset="0"/>
              </a:rPr>
              <a:t>Pleas of not guilty by reasons of diminished capacity or temporary insanity</a:t>
            </a:r>
          </a:p>
          <a:p>
            <a:pPr lvl="1" eaLnBrk="1" hangingPunct="1">
              <a:lnSpc>
                <a:spcPct val="90000"/>
              </a:lnSpc>
            </a:pPr>
            <a:r>
              <a:rPr dirty="0">
                <a:latin typeface="Arial" pitchFamily="34" charset="0"/>
                <a:cs typeface="Arial" pitchFamily="34" charset="0"/>
              </a:rPr>
              <a:t>Offer excuses for the act</a:t>
            </a:r>
          </a:p>
          <a:p>
            <a:pPr lvl="1" eaLnBrk="1" hangingPunct="1">
              <a:lnSpc>
                <a:spcPct val="90000"/>
              </a:lnSpc>
            </a:pPr>
            <a:r>
              <a:rPr dirty="0">
                <a:latin typeface="Arial" pitchFamily="34" charset="0"/>
                <a:cs typeface="Arial" pitchFamily="34" charset="0"/>
              </a:rPr>
              <a:t>Concede that taking the man</a:t>
            </a:r>
            <a:r>
              <a:rPr altLang="en-US" dirty="0">
                <a:latin typeface="Arial" pitchFamily="34" charset="0"/>
                <a:cs typeface="Arial" pitchFamily="34" charset="0"/>
              </a:rPr>
              <a:t>’</a:t>
            </a:r>
            <a:r>
              <a:rPr dirty="0">
                <a:latin typeface="Arial" pitchFamily="34" charset="0"/>
                <a:cs typeface="Arial" pitchFamily="34" charset="0"/>
              </a:rPr>
              <a:t>s life was wrong</a:t>
            </a:r>
          </a:p>
          <a:p>
            <a:pPr eaLnBrk="1" hangingPunct="1">
              <a:lnSpc>
                <a:spcPct val="90000"/>
              </a:lnSpc>
              <a:buSzTx/>
            </a:pPr>
            <a:r>
              <a:rPr dirty="0">
                <a:latin typeface="Arial" pitchFamily="34" charset="0"/>
                <a:cs typeface="Arial" pitchFamily="34" charset="0"/>
              </a:rPr>
              <a:t>Victim blamers prefer self-defense arguments</a:t>
            </a:r>
          </a:p>
          <a:p>
            <a:pPr lvl="1" eaLnBrk="1" hangingPunct="1">
              <a:lnSpc>
                <a:spcPct val="90000"/>
              </a:lnSpc>
            </a:pPr>
            <a:r>
              <a:rPr dirty="0">
                <a:latin typeface="Arial" pitchFamily="34" charset="0"/>
                <a:cs typeface="Arial" pitchFamily="34" charset="0"/>
              </a:rPr>
              <a:t>Past experience matters</a:t>
            </a:r>
          </a:p>
          <a:p>
            <a:pPr eaLnBrk="1" hangingPunct="1">
              <a:lnSpc>
                <a:spcPct val="90000"/>
              </a:lnSpc>
              <a:buSzTx/>
            </a:pPr>
            <a:r>
              <a:rPr dirty="0">
                <a:latin typeface="Arial" pitchFamily="34" charset="0"/>
                <a:cs typeface="Arial" pitchFamily="34" charset="0"/>
              </a:rPr>
              <a:t>All crimes are socially defined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228600" y="26988"/>
            <a:ext cx="7620000" cy="1039812"/>
          </a:xfrm>
        </p:spPr>
        <p:txBody>
          <a:bodyPr/>
          <a:lstStyle/>
          <a:p>
            <a:pPr eaLnBrk="1" hangingPunct="1"/>
            <a:r>
              <a:rPr lang="en-US" sz="3200" dirty="0">
                <a:ea typeface="MS PGothic" pitchFamily="34" charset="-128"/>
              </a:rPr>
              <a:t>Use your critical thinking skills…….</a:t>
            </a:r>
            <a:endParaRPr lang="en-US" sz="3200" dirty="0">
              <a:latin typeface="Arial" pitchFamily="34" charset="0"/>
              <a:ea typeface="MS PGothic" pitchFamily="34" charset="-128"/>
              <a:cs typeface="Arial" pitchFamily="34" charset="0"/>
            </a:endParaRPr>
          </a:p>
        </p:txBody>
      </p:sp>
      <p:sp>
        <p:nvSpPr>
          <p:cNvPr id="37891" name="Content Placeholder 2"/>
          <p:cNvSpPr>
            <a:spLocks noGrp="1"/>
          </p:cNvSpPr>
          <p:nvPr>
            <p:ph idx="1"/>
          </p:nvPr>
        </p:nvSpPr>
        <p:spPr/>
        <p:txBody>
          <a:bodyPr/>
          <a:lstStyle/>
          <a:p>
            <a:pPr eaLnBrk="1" hangingPunct="1">
              <a:buSzTx/>
            </a:pPr>
            <a:r>
              <a:rPr dirty="0">
                <a:latin typeface="Arial" pitchFamily="34" charset="0"/>
                <a:cs typeface="Arial" pitchFamily="34" charset="0"/>
              </a:rPr>
              <a:t>Movies like </a:t>
            </a:r>
            <a:r>
              <a:rPr altLang="en-US" dirty="0">
                <a:latin typeface="Arial" pitchFamily="34" charset="0"/>
                <a:cs typeface="Arial" pitchFamily="34" charset="0"/>
              </a:rPr>
              <a:t>“</a:t>
            </a:r>
            <a:r>
              <a:rPr dirty="0">
                <a:latin typeface="Arial" pitchFamily="34" charset="0"/>
                <a:cs typeface="Arial" pitchFamily="34" charset="0"/>
              </a:rPr>
              <a:t>Sleeping with the Enemy</a:t>
            </a:r>
            <a:r>
              <a:rPr altLang="en-US" dirty="0">
                <a:latin typeface="Arial" pitchFamily="34" charset="0"/>
                <a:cs typeface="Arial" pitchFamily="34" charset="0"/>
              </a:rPr>
              <a:t>”</a:t>
            </a:r>
            <a:r>
              <a:rPr dirty="0">
                <a:latin typeface="Arial" pitchFamily="34" charset="0"/>
                <a:cs typeface="Arial" pitchFamily="34" charset="0"/>
              </a:rPr>
              <a:t> and streaming series like </a:t>
            </a:r>
            <a:r>
              <a:rPr altLang="en-US" dirty="0">
                <a:latin typeface="Arial" pitchFamily="34" charset="0"/>
                <a:cs typeface="Arial" pitchFamily="34" charset="0"/>
              </a:rPr>
              <a:t>“</a:t>
            </a:r>
            <a:r>
              <a:rPr dirty="0">
                <a:latin typeface="Arial" pitchFamily="34" charset="0"/>
                <a:cs typeface="Arial" pitchFamily="34" charset="0"/>
              </a:rPr>
              <a:t>Big Little Lies</a:t>
            </a:r>
            <a:r>
              <a:rPr altLang="en-US" dirty="0">
                <a:latin typeface="Arial" pitchFamily="34" charset="0"/>
                <a:cs typeface="Arial" pitchFamily="34" charset="0"/>
              </a:rPr>
              <a:t>”</a:t>
            </a:r>
            <a:r>
              <a:rPr dirty="0">
                <a:latin typeface="Arial" pitchFamily="34" charset="0"/>
                <a:cs typeface="Arial" pitchFamily="34" charset="0"/>
              </a:rPr>
              <a:t> portray the murder of abusers by others. The prevailing viewer attitude is that the murders were justifiable. Why do you think these shows are presented as entertainment? Do you think they are meant to change societal norms concerning violence? The victim–victimizer relationship?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The rediscovery of other victims of beatings</a:t>
            </a:r>
          </a:p>
        </p:txBody>
      </p:sp>
    </p:spTree>
    <p:extLst>
      <p:ext uri="{BB962C8B-B14F-4D97-AF65-F5344CB8AC3E}">
        <p14:creationId xmlns:p14="http://schemas.microsoft.com/office/powerpoint/2010/main" val="34511825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Dating Violence</a:t>
            </a:r>
          </a:p>
        </p:txBody>
      </p:sp>
      <p:sp>
        <p:nvSpPr>
          <p:cNvPr id="39939" name="Content Placeholder 2"/>
          <p:cNvSpPr>
            <a:spLocks noGrp="1" noRot="1"/>
          </p:cNvSpPr>
          <p:nvPr>
            <p:ph idx="1"/>
          </p:nvPr>
        </p:nvSpPr>
        <p:spPr>
          <a:xfrm>
            <a:off x="228600" y="1219200"/>
            <a:ext cx="8763000" cy="4906963"/>
          </a:xfrm>
        </p:spPr>
        <p:txBody>
          <a:bodyPr/>
          <a:lstStyle/>
          <a:p>
            <a:pPr eaLnBrk="1" hangingPunct="1">
              <a:buSzTx/>
            </a:pPr>
            <a:r>
              <a:rPr dirty="0">
                <a:latin typeface="Arial" pitchFamily="34" charset="0"/>
                <a:cs typeface="Arial" pitchFamily="34" charset="0"/>
              </a:rPr>
              <a:t>Occurs in person and electronically</a:t>
            </a:r>
          </a:p>
          <a:p>
            <a:pPr eaLnBrk="1" hangingPunct="1">
              <a:buSzTx/>
            </a:pPr>
            <a:r>
              <a:rPr dirty="0">
                <a:latin typeface="Arial" pitchFamily="34" charset="0"/>
                <a:cs typeface="Arial" pitchFamily="34" charset="0"/>
              </a:rPr>
              <a:t>Experienced by 20 percent to 33 percent of teenagers; 10 percent to 50 percent of college students</a:t>
            </a:r>
          </a:p>
          <a:p>
            <a:pPr eaLnBrk="1" hangingPunct="1">
              <a:buSzTx/>
            </a:pPr>
            <a:r>
              <a:rPr dirty="0">
                <a:latin typeface="Arial" pitchFamily="34" charset="0"/>
                <a:cs typeface="Arial" pitchFamily="34" charset="0"/>
              </a:rPr>
              <a:t>Assaulting peaks at 20 years old, gradually declining</a:t>
            </a:r>
          </a:p>
          <a:p>
            <a:pPr eaLnBrk="1" hangingPunct="1">
              <a:buSzTx/>
            </a:pPr>
            <a:r>
              <a:rPr dirty="0">
                <a:latin typeface="Arial" pitchFamily="34" charset="0"/>
                <a:cs typeface="Arial" pitchFamily="34" charset="0"/>
              </a:rPr>
              <a:t>Differs from marital violence</a:t>
            </a:r>
          </a:p>
          <a:p>
            <a:pPr lvl="1" eaLnBrk="1" hangingPunct="1"/>
            <a:r>
              <a:rPr dirty="0">
                <a:latin typeface="Arial" pitchFamily="34" charset="0"/>
                <a:cs typeface="Arial" pitchFamily="34" charset="0"/>
              </a:rPr>
              <a:t>Less force over shorter periods of time</a:t>
            </a:r>
          </a:p>
          <a:p>
            <a:pPr lvl="1" eaLnBrk="1" hangingPunct="1"/>
            <a:r>
              <a:rPr dirty="0">
                <a:latin typeface="Arial" pitchFamily="34" charset="0"/>
                <a:cs typeface="Arial" pitchFamily="34" charset="0"/>
              </a:rPr>
              <a:t>Women are more likely to initiate violence</a:t>
            </a:r>
          </a:p>
          <a:p>
            <a:pPr eaLnBrk="1" hangingPunct="1">
              <a:buSzTx/>
            </a:pPr>
            <a:r>
              <a:rPr dirty="0">
                <a:latin typeface="Arial" pitchFamily="34" charset="0"/>
                <a:cs typeface="Arial" pitchFamily="34" charset="0"/>
              </a:rPr>
              <a:t>Why do young women remain with abusers?</a:t>
            </a:r>
          </a:p>
          <a:p>
            <a:pPr lvl="1" eaLnBrk="1" hangingPunct="1"/>
            <a:r>
              <a:rPr dirty="0">
                <a:latin typeface="Arial" pitchFamily="34" charset="0"/>
                <a:cs typeface="Arial" pitchFamily="34" charset="0"/>
              </a:rPr>
              <a:t>Jealousy is seen as a sign of intense feelings</a:t>
            </a:r>
          </a:p>
          <a:p>
            <a:pPr lvl="1" eaLnBrk="1" hangingPunct="1"/>
            <a:r>
              <a:rPr dirty="0">
                <a:latin typeface="Arial" pitchFamily="34" charset="0"/>
                <a:cs typeface="Arial" pitchFamily="34" charset="0"/>
              </a:rPr>
              <a:t>Violence is the norm of behavior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Abuse of Parents by Adolescents</a:t>
            </a:r>
          </a:p>
        </p:txBody>
      </p:sp>
      <p:sp>
        <p:nvSpPr>
          <p:cNvPr id="40963" name="Content Placeholder 2"/>
          <p:cNvSpPr>
            <a:spLocks noGrp="1" noRot="1"/>
          </p:cNvSpPr>
          <p:nvPr>
            <p:ph idx="1"/>
          </p:nvPr>
        </p:nvSpPr>
        <p:spPr/>
        <p:txBody>
          <a:bodyPr/>
          <a:lstStyle/>
          <a:p>
            <a:pPr eaLnBrk="1" hangingPunct="1">
              <a:buSzTx/>
            </a:pPr>
            <a:r>
              <a:rPr dirty="0">
                <a:latin typeface="Arial" pitchFamily="34" charset="0"/>
                <a:cs typeface="Arial" pitchFamily="34" charset="0"/>
              </a:rPr>
              <a:t>Estimates are confounded by severe underreporting</a:t>
            </a:r>
          </a:p>
          <a:p>
            <a:pPr eaLnBrk="1" hangingPunct="1">
              <a:buSzTx/>
            </a:pPr>
            <a:endParaRPr dirty="0">
              <a:latin typeface="Arial" pitchFamily="34" charset="0"/>
              <a:cs typeface="Arial" pitchFamily="34" charset="0"/>
            </a:endParaRPr>
          </a:p>
          <a:p>
            <a:pPr eaLnBrk="1" hangingPunct="1">
              <a:buSzTx/>
            </a:pPr>
            <a:r>
              <a:rPr dirty="0">
                <a:latin typeface="Arial" pitchFamily="34" charset="0"/>
                <a:cs typeface="Arial" pitchFamily="34" charset="0"/>
              </a:rPr>
              <a:t>May be due to an intergenerational cycle of violence</a:t>
            </a:r>
          </a:p>
          <a:p>
            <a:pPr eaLnBrk="1" hangingPunct="1">
              <a:buSzTx/>
            </a:pPr>
            <a:endParaRPr dirty="0">
              <a:latin typeface="Arial" pitchFamily="34" charset="0"/>
              <a:cs typeface="Arial" pitchFamily="34" charset="0"/>
            </a:endParaRPr>
          </a:p>
          <a:p>
            <a:pPr eaLnBrk="1" hangingPunct="1">
              <a:buSzTx/>
            </a:pPr>
            <a:r>
              <a:rPr dirty="0">
                <a:latin typeface="Arial" pitchFamily="34" charset="0"/>
                <a:cs typeface="Arial" pitchFamily="34" charset="0"/>
              </a:rPr>
              <a:t>Physically aggressive fathers with drinking problems are the most likely targets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Elder Abuse</a:t>
            </a:r>
          </a:p>
        </p:txBody>
      </p:sp>
      <p:sp>
        <p:nvSpPr>
          <p:cNvPr id="41987" name="Content Placeholder 2"/>
          <p:cNvSpPr>
            <a:spLocks noGrp="1" noRot="1" noChangeArrowheads="1"/>
          </p:cNvSpPr>
          <p:nvPr>
            <p:ph idx="1"/>
          </p:nvPr>
        </p:nvSpPr>
        <p:spPr>
          <a:xfrm>
            <a:off x="228600" y="1219200"/>
            <a:ext cx="8763000" cy="4906963"/>
          </a:xfrm>
        </p:spPr>
        <p:txBody>
          <a:bodyPr/>
          <a:lstStyle/>
          <a:p>
            <a:pPr eaLnBrk="1" hangingPunct="1">
              <a:buSzTx/>
            </a:pPr>
            <a:r>
              <a:rPr altLang="en-US" b="1" dirty="0">
                <a:latin typeface="Arial" pitchFamily="34" charset="0"/>
                <a:cs typeface="Arial" pitchFamily="34" charset="0"/>
              </a:rPr>
              <a:t>Elder abuse </a:t>
            </a:r>
            <a:r>
              <a:rPr altLang="en-US" dirty="0">
                <a:latin typeface="Arial" pitchFamily="34" charset="0"/>
                <a:cs typeface="Arial" pitchFamily="34" charset="0"/>
              </a:rPr>
              <a:t>rediscovered in the 1970s-Victim's tend to live with and depend on the abuser</a:t>
            </a:r>
          </a:p>
          <a:p>
            <a:pPr eaLnBrk="1" hangingPunct="1">
              <a:buSzTx/>
            </a:pPr>
            <a:r>
              <a:rPr altLang="en-US" b="1" dirty="0">
                <a:latin typeface="Arial" pitchFamily="34" charset="0"/>
                <a:cs typeface="Arial" pitchFamily="34" charset="0"/>
              </a:rPr>
              <a:t>Adult protective service agencies </a:t>
            </a:r>
            <a:r>
              <a:rPr altLang="en-US" dirty="0">
                <a:latin typeface="Arial" pitchFamily="34" charset="0"/>
                <a:cs typeface="Arial" pitchFamily="34" charset="0"/>
              </a:rPr>
              <a:t>investigate</a:t>
            </a:r>
          </a:p>
          <a:p>
            <a:pPr eaLnBrk="1" hangingPunct="1">
              <a:buSzTx/>
            </a:pPr>
            <a:r>
              <a:rPr altLang="en-US" dirty="0">
                <a:latin typeface="Arial" pitchFamily="34" charset="0"/>
                <a:cs typeface="Arial" pitchFamily="34" charset="0"/>
              </a:rPr>
              <a:t>Acts of commission</a:t>
            </a:r>
          </a:p>
          <a:p>
            <a:pPr lvl="1" eaLnBrk="1" hangingPunct="1"/>
            <a:r>
              <a:rPr altLang="en-US" dirty="0">
                <a:latin typeface="Arial" pitchFamily="34" charset="0"/>
                <a:cs typeface="Arial" pitchFamily="34" charset="0"/>
              </a:rPr>
              <a:t>Physical assaults, extortion, confinement</a:t>
            </a:r>
          </a:p>
          <a:p>
            <a:pPr eaLnBrk="1" hangingPunct="1">
              <a:buSzTx/>
            </a:pPr>
            <a:r>
              <a:rPr altLang="en-US" dirty="0">
                <a:latin typeface="Arial" pitchFamily="34" charset="0"/>
                <a:cs typeface="Arial" pitchFamily="34" charset="0"/>
              </a:rPr>
              <a:t>Acts of omission</a:t>
            </a:r>
          </a:p>
          <a:p>
            <a:pPr lvl="1" eaLnBrk="1" hangingPunct="1"/>
            <a:r>
              <a:rPr altLang="en-US" dirty="0">
                <a:latin typeface="Arial" pitchFamily="34" charset="0"/>
                <a:cs typeface="Arial" pitchFamily="34" charset="0"/>
              </a:rPr>
              <a:t>Failure to provide food, clothing, shelter, medicine</a:t>
            </a:r>
          </a:p>
          <a:p>
            <a:pPr eaLnBrk="1" hangingPunct="1">
              <a:buSzTx/>
            </a:pPr>
            <a:r>
              <a:rPr altLang="en-US" dirty="0">
                <a:latin typeface="Arial" pitchFamily="34" charset="0"/>
                <a:cs typeface="Arial" pitchFamily="34" charset="0"/>
              </a:rPr>
              <a:t>Differential risks include</a:t>
            </a:r>
          </a:p>
          <a:p>
            <a:pPr lvl="1" eaLnBrk="1" hangingPunct="1"/>
            <a:r>
              <a:rPr altLang="en-US" dirty="0">
                <a:latin typeface="Arial" pitchFamily="34" charset="0"/>
                <a:cs typeface="Arial" pitchFamily="34" charset="0"/>
              </a:rPr>
              <a:t>Mental illness or physical frailties</a:t>
            </a:r>
          </a:p>
          <a:p>
            <a:pPr lvl="1" eaLnBrk="1" hangingPunct="1"/>
            <a:r>
              <a:rPr altLang="en-US" dirty="0">
                <a:latin typeface="Arial" pitchFamily="34" charset="0"/>
                <a:cs typeface="Arial" pitchFamily="34" charset="0"/>
              </a:rPr>
              <a:t>Limited income in large households</a:t>
            </a:r>
          </a:p>
          <a:p>
            <a:pPr lvl="1" eaLnBrk="1" hangingPunct="1"/>
            <a:r>
              <a:rPr altLang="en-US" dirty="0">
                <a:latin typeface="Arial" pitchFamily="34" charset="0"/>
                <a:cs typeface="Arial" pitchFamily="34" charset="0"/>
              </a:rPr>
              <a:t>African American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2"/>
          <p:cNvSpPr>
            <a:spLocks noGrp="1" noRot="1" noChangeArrowheads="1"/>
          </p:cNvSpPr>
          <p:nvPr>
            <p:ph type="title"/>
          </p:nvPr>
        </p:nvSpPr>
        <p:spPr>
          <a:xfrm>
            <a:off x="228600" y="26988"/>
            <a:ext cx="8382000" cy="1039812"/>
          </a:xfrm>
        </p:spPr>
        <p:txBody>
          <a:bodyPr>
            <a:normAutofit fontScale="90000"/>
          </a:bodyPr>
          <a:lstStyle/>
          <a:p>
            <a:pPr eaLnBrk="1" hangingPunct="1">
              <a:defRPr/>
            </a:pPr>
            <a:r>
              <a:rPr lang="en-US" altLang="en-US" dirty="0">
                <a:latin typeface="Arial" pitchFamily="34" charset="0"/>
                <a:ea typeface="MS PGothic" panose="020B0600070205080204" pitchFamily="34" charset="-128"/>
                <a:cs typeface="Arial" pitchFamily="34" charset="0"/>
              </a:rPr>
              <a:t>Battering within Same-Sex Relationships</a:t>
            </a:r>
          </a:p>
        </p:txBody>
      </p:sp>
      <p:sp>
        <p:nvSpPr>
          <p:cNvPr id="43011" name="Content Placeholder 2"/>
          <p:cNvSpPr>
            <a:spLocks noGrp="1" noRot="1" noChangeArrowheads="1"/>
          </p:cNvSpPr>
          <p:nvPr>
            <p:ph idx="1"/>
          </p:nvPr>
        </p:nvSpPr>
        <p:spPr/>
        <p:txBody>
          <a:bodyPr/>
          <a:lstStyle/>
          <a:p>
            <a:pPr eaLnBrk="1" hangingPunct="1">
              <a:buSzTx/>
            </a:pPr>
            <a:r>
              <a:rPr dirty="0">
                <a:latin typeface="Arial" pitchFamily="34" charset="0"/>
                <a:cs typeface="Arial" pitchFamily="34" charset="0"/>
              </a:rPr>
              <a:t>25 percent to 35 percent of same-sex couples experience IPV</a:t>
            </a:r>
          </a:p>
          <a:p>
            <a:pPr eaLnBrk="1" hangingPunct="1">
              <a:buSzTx/>
            </a:pPr>
            <a:r>
              <a:rPr dirty="0">
                <a:latin typeface="Arial" pitchFamily="34" charset="0"/>
                <a:cs typeface="Arial" pitchFamily="34" charset="0"/>
              </a:rPr>
              <a:t>Bisexual women and lesbians suffer disproportionally more than heterosexual women</a:t>
            </a:r>
          </a:p>
          <a:p>
            <a:pPr eaLnBrk="1" hangingPunct="1">
              <a:buSzTx/>
            </a:pPr>
            <a:r>
              <a:rPr dirty="0">
                <a:latin typeface="Arial" pitchFamily="34" charset="0"/>
                <a:cs typeface="Arial" pitchFamily="34" charset="0"/>
              </a:rPr>
              <a:t>Violence is underreported and unacknowledged</a:t>
            </a:r>
          </a:p>
          <a:p>
            <a:pPr lvl="1" eaLnBrk="1" hangingPunct="1"/>
            <a:r>
              <a:rPr dirty="0">
                <a:latin typeface="Arial" pitchFamily="34" charset="0"/>
                <a:cs typeface="Arial" pitchFamily="34" charset="0"/>
              </a:rPr>
              <a:t>Fear of being </a:t>
            </a:r>
            <a:r>
              <a:rPr dirty="0" err="1">
                <a:latin typeface="Arial" pitchFamily="34" charset="0"/>
                <a:cs typeface="Arial" pitchFamily="34" charset="0"/>
              </a:rPr>
              <a:t>outed</a:t>
            </a:r>
            <a:endParaRPr dirty="0">
              <a:latin typeface="Arial" pitchFamily="34" charset="0"/>
              <a:cs typeface="Arial" pitchFamily="34" charset="0"/>
            </a:endParaRPr>
          </a:p>
          <a:p>
            <a:pPr lvl="1" eaLnBrk="1" hangingPunct="1"/>
            <a:r>
              <a:rPr dirty="0">
                <a:latin typeface="Arial" pitchFamily="34" charset="0"/>
                <a:cs typeface="Arial" pitchFamily="34" charset="0"/>
              </a:rPr>
              <a:t>Ineffective police response</a:t>
            </a:r>
          </a:p>
          <a:p>
            <a:pPr lvl="1" eaLnBrk="1" hangingPunct="1"/>
            <a:r>
              <a:rPr dirty="0">
                <a:latin typeface="Arial" pitchFamily="34" charset="0"/>
                <a:cs typeface="Arial" pitchFamily="34" charset="0"/>
              </a:rPr>
              <a:t>Fuels homophobia</a:t>
            </a:r>
          </a:p>
          <a:p>
            <a:pPr lvl="1" eaLnBrk="1" hangingPunct="1"/>
            <a:r>
              <a:rPr dirty="0">
                <a:latin typeface="Arial" pitchFamily="34" charset="0"/>
                <a:cs typeface="Arial" pitchFamily="34" charset="0"/>
              </a:rPr>
              <a:t>Undercuts the women</a:t>
            </a:r>
            <a:r>
              <a:rPr altLang="en-US" dirty="0">
                <a:latin typeface="Arial" pitchFamily="34" charset="0"/>
                <a:cs typeface="Arial" pitchFamily="34" charset="0"/>
              </a:rPr>
              <a:t>’</a:t>
            </a:r>
            <a:r>
              <a:rPr dirty="0">
                <a:latin typeface="Arial" pitchFamily="34" charset="0"/>
                <a:cs typeface="Arial" pitchFamily="34" charset="0"/>
              </a:rPr>
              <a:t>s movement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28600" y="26988"/>
            <a:ext cx="7620000" cy="1039812"/>
          </a:xfrm>
        </p:spPr>
        <p:txBody>
          <a:bodyPr/>
          <a:lstStyle/>
          <a:p>
            <a:pPr eaLnBrk="1" hangingPunct="1"/>
            <a:r>
              <a:rPr lang="en-US" sz="3200" dirty="0">
                <a:latin typeface="Arial" pitchFamily="34" charset="0"/>
                <a:ea typeface="MS PGothic" pitchFamily="34" charset="-128"/>
                <a:cs typeface="Arial" pitchFamily="34" charset="0"/>
              </a:rPr>
              <a:t>Use your critical thinking skills……</a:t>
            </a:r>
          </a:p>
        </p:txBody>
      </p:sp>
      <p:sp>
        <p:nvSpPr>
          <p:cNvPr id="44035" name="Content Placeholder 2"/>
          <p:cNvSpPr>
            <a:spLocks noGrp="1"/>
          </p:cNvSpPr>
          <p:nvPr>
            <p:ph idx="1"/>
          </p:nvPr>
        </p:nvSpPr>
        <p:spPr/>
        <p:txBody>
          <a:bodyPr/>
          <a:lstStyle/>
          <a:p>
            <a:pPr eaLnBrk="1" hangingPunct="1">
              <a:buSzTx/>
            </a:pPr>
            <a:r>
              <a:rPr dirty="0">
                <a:latin typeface="Arial" pitchFamily="34" charset="0"/>
                <a:cs typeface="Arial" pitchFamily="34" charset="0"/>
              </a:rPr>
              <a:t>Under what circumstances, if any, could the killing of a vicious wife beater by his victim be ruled a justifiable homicide, in your opinion?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393" y="1552504"/>
            <a:ext cx="8168870" cy="4472060"/>
          </a:xfrm>
          <a:noFill/>
          <a:ln>
            <a:noFill/>
          </a:ln>
        </p:spPr>
        <p:txBody>
          <a:bodyPr vert="horz" wrap="square" lIns="91440" tIns="45720" rIns="91440" bIns="45720" numCol="1" anchor="ctr" anchorCtr="0" compatLnSpc="1">
            <a:prstTxWarp prst="textNoShape">
              <a:avLst/>
            </a:prstTxWarp>
            <a:normAutofit/>
          </a:bodyPr>
          <a:lstStyle/>
          <a:p>
            <a:pPr marL="461963" indent="-461963" algn="ctr" eaLnBrk="1" hangingPunct="1">
              <a:spcAft>
                <a:spcPts val="1500"/>
              </a:spcAft>
              <a:buClr>
                <a:srgbClr val="5ECCF3"/>
              </a:buClr>
              <a:buSzPct val="100000"/>
              <a:buFont typeface="Arial" pitchFamily="34" charset="0"/>
              <a:buNone/>
            </a:pPr>
            <a:r>
              <a:rPr lang="en-US" altLang="en-US" sz="5600" b="1" cap="all" dirty="0">
                <a:solidFill>
                  <a:schemeClr val="tx1"/>
                </a:solidFill>
                <a:latin typeface="Arial" pitchFamily="34" charset="0"/>
                <a:ea typeface="MS PGothic" panose="020B0600070205080204" pitchFamily="34" charset="-128"/>
                <a:cs typeface="Arial" pitchFamily="34" charset="0"/>
              </a:rPr>
              <a:t>Preventing domestic violence</a:t>
            </a:r>
          </a:p>
        </p:txBody>
      </p:sp>
    </p:spTree>
    <p:extLst>
      <p:ext uri="{BB962C8B-B14F-4D97-AF65-F5344CB8AC3E}">
        <p14:creationId xmlns:p14="http://schemas.microsoft.com/office/powerpoint/2010/main" val="18358091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2"/>
          <p:cNvSpPr>
            <a:spLocks noGrp="1" noRot="1"/>
          </p:cNvSpPr>
          <p:nvPr>
            <p:ph type="title"/>
          </p:nvPr>
        </p:nvSpPr>
        <p:spPr>
          <a:xfrm>
            <a:off x="228600" y="26988"/>
            <a:ext cx="7772400" cy="1039812"/>
          </a:xfrm>
        </p:spPr>
        <p:txBody>
          <a:bodyPr/>
          <a:lstStyle/>
          <a:p>
            <a:pPr eaLnBrk="1" hangingPunct="1"/>
            <a:r>
              <a:rPr lang="en-US" sz="3200" dirty="0">
                <a:latin typeface="Arial" pitchFamily="34" charset="0"/>
                <a:ea typeface="MS PGothic" pitchFamily="34" charset="-128"/>
                <a:cs typeface="Arial" pitchFamily="34" charset="0"/>
              </a:rPr>
              <a:t>Preventing Battering</a:t>
            </a:r>
          </a:p>
        </p:txBody>
      </p:sp>
      <p:sp>
        <p:nvSpPr>
          <p:cNvPr id="46083" name="Content Placeholder 2"/>
          <p:cNvSpPr>
            <a:spLocks noGrp="1" noRot="1"/>
          </p:cNvSpPr>
          <p:nvPr>
            <p:ph idx="1"/>
          </p:nvPr>
        </p:nvSpPr>
        <p:spPr>
          <a:xfrm>
            <a:off x="228600" y="1295400"/>
            <a:ext cx="8763000" cy="4830763"/>
          </a:xfrm>
        </p:spPr>
        <p:txBody>
          <a:bodyPr/>
          <a:lstStyle/>
          <a:p>
            <a:pPr eaLnBrk="1" hangingPunct="1">
              <a:buSzTx/>
            </a:pPr>
            <a:r>
              <a:rPr b="1" dirty="0">
                <a:latin typeface="Arial" pitchFamily="34" charset="0"/>
                <a:cs typeface="Arial" pitchFamily="34" charset="0"/>
              </a:rPr>
              <a:t>Primary prevention programs</a:t>
            </a:r>
          </a:p>
          <a:p>
            <a:pPr lvl="1" eaLnBrk="1" hangingPunct="1"/>
            <a:r>
              <a:rPr lang="en-US" dirty="0"/>
              <a:t>H</a:t>
            </a:r>
            <a:r>
              <a:rPr lang="en-US" dirty="0">
                <a:latin typeface="Arial" pitchFamily="34" charset="0"/>
                <a:cs typeface="Arial" pitchFamily="34" charset="0"/>
              </a:rPr>
              <a:t>ead off a resort to physical force by refuting myths, challenging stereotypes, and changing attitudes.</a:t>
            </a:r>
            <a:endParaRPr dirty="0">
              <a:latin typeface="Arial" pitchFamily="34" charset="0"/>
              <a:cs typeface="Arial" pitchFamily="34" charset="0"/>
            </a:endParaRPr>
          </a:p>
          <a:p>
            <a:pPr eaLnBrk="1" hangingPunct="1">
              <a:buSzTx/>
            </a:pPr>
            <a:r>
              <a:rPr b="1" dirty="0">
                <a:latin typeface="Arial" pitchFamily="34" charset="0"/>
                <a:cs typeface="Arial" pitchFamily="34" charset="0"/>
              </a:rPr>
              <a:t>Secondary prevention programs</a:t>
            </a:r>
          </a:p>
          <a:p>
            <a:pPr lvl="1" eaLnBrk="1" hangingPunct="1"/>
            <a:r>
              <a:rPr lang="en-US" dirty="0">
                <a:latin typeface="Arial" pitchFamily="34" charset="0"/>
                <a:cs typeface="Arial" pitchFamily="34" charset="0"/>
              </a:rPr>
              <a:t>Attempt to teach high-risk couples negotiation skills and anger management techniques</a:t>
            </a:r>
            <a:endParaRPr dirty="0">
              <a:latin typeface="Arial" pitchFamily="34" charset="0"/>
              <a:cs typeface="Arial" pitchFamily="34" charset="0"/>
            </a:endParaRPr>
          </a:p>
          <a:p>
            <a:pPr eaLnBrk="1" hangingPunct="1">
              <a:buSzTx/>
            </a:pPr>
            <a:r>
              <a:rPr b="1" dirty="0">
                <a:latin typeface="Arial" pitchFamily="34" charset="0"/>
                <a:cs typeface="Arial" pitchFamily="34" charset="0"/>
              </a:rPr>
              <a:t>System blamers </a:t>
            </a:r>
          </a:p>
          <a:p>
            <a:pPr lvl="1" eaLnBrk="1" hangingPunct="1"/>
            <a:r>
              <a:rPr dirty="0">
                <a:latin typeface="Arial" pitchFamily="34" charset="0"/>
                <a:cs typeface="Arial" pitchFamily="34" charset="0"/>
              </a:rPr>
              <a:t>Encourage help-seeking behaviors</a:t>
            </a:r>
          </a:p>
          <a:p>
            <a:pPr lvl="1" eaLnBrk="1" hangingPunct="1"/>
            <a:r>
              <a:rPr dirty="0">
                <a:latin typeface="Arial" pitchFamily="34" charset="0"/>
                <a:cs typeface="Arial" pitchFamily="34" charset="0"/>
              </a:rPr>
              <a:t>Want improved security</a:t>
            </a:r>
          </a:p>
          <a:p>
            <a:pPr eaLnBrk="1" hangingPunct="1">
              <a:buSzTx/>
            </a:pPr>
            <a:endParaRPr dirty="0">
              <a:latin typeface="Arial" pitchFamily="34" charset="0"/>
              <a:cs typeface="Arial"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AE07F-5B64-4658-A315-AAC5FB0CE1BA}"/>
              </a:ext>
            </a:extLst>
          </p:cNvPr>
          <p:cNvSpPr>
            <a:spLocks noGrp="1"/>
          </p:cNvSpPr>
          <p:nvPr>
            <p:ph type="title"/>
          </p:nvPr>
        </p:nvSpPr>
        <p:spPr/>
        <p:txBody>
          <a:bodyPr/>
          <a:lstStyle/>
          <a:p>
            <a:r>
              <a:rPr lang="en-US" dirty="0"/>
              <a:t>Policy Implications….</a:t>
            </a:r>
          </a:p>
        </p:txBody>
      </p:sp>
      <p:sp>
        <p:nvSpPr>
          <p:cNvPr id="3" name="Content Placeholder 2">
            <a:extLst>
              <a:ext uri="{FF2B5EF4-FFF2-40B4-BE49-F238E27FC236}">
                <a16:creationId xmlns:a16="http://schemas.microsoft.com/office/drawing/2014/main" id="{0D5F76EB-F8D8-405A-B09A-801E2D7B1B3B}"/>
              </a:ext>
            </a:extLst>
          </p:cNvPr>
          <p:cNvSpPr>
            <a:spLocks noGrp="1"/>
          </p:cNvSpPr>
          <p:nvPr>
            <p:ph idx="1"/>
          </p:nvPr>
        </p:nvSpPr>
        <p:spPr/>
        <p:txBody>
          <a:bodyPr/>
          <a:lstStyle/>
          <a:p>
            <a:pPr marL="461963" marR="0" lvl="0" indent="-461963" algn="l" defTabSz="914400" rtl="0" eaLnBrk="1" fontAlgn="base" latinLnBrk="0" hangingPunct="1">
              <a:lnSpc>
                <a:spcPct val="100000"/>
              </a:lnSpc>
              <a:spcBef>
                <a:spcPct val="20000"/>
              </a:spcBef>
              <a:spcAft>
                <a:spcPct val="0"/>
              </a:spcAft>
              <a:buClr>
                <a:srgbClr val="213B74"/>
              </a:buClr>
              <a:buSzTx/>
              <a:buFont typeface="Arial" charset="0"/>
              <a:buChar char="•"/>
              <a:tabLst/>
              <a:defRPr/>
            </a:pPr>
            <a:r>
              <a:rPr kumimoji="0" lang="en-US" sz="26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Comprehensive approach</a:t>
            </a:r>
          </a:p>
          <a:p>
            <a:pPr marL="914400" marR="0" lvl="1" indent="-457200" algn="l" defTabSz="914400" rtl="0" eaLnBrk="1" fontAlgn="base" latinLnBrk="0" hangingPunct="1">
              <a:lnSpc>
                <a:spcPct val="100000"/>
              </a:lnSpc>
              <a:spcBef>
                <a:spcPct val="20000"/>
              </a:spcBef>
              <a:spcAft>
                <a:spcPct val="0"/>
              </a:spcAft>
              <a:buClr>
                <a:srgbClr val="213B74"/>
              </a:buClr>
              <a:buSzTx/>
              <a:buFont typeface="Arial"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Remove burden of behavioral changes and of finding relief from victims</a:t>
            </a:r>
          </a:p>
          <a:p>
            <a:pPr marL="914400" marR="0" lvl="1" indent="-457200" algn="l" defTabSz="914400" rtl="0" eaLnBrk="1" fontAlgn="base" latinLnBrk="0" hangingPunct="1">
              <a:lnSpc>
                <a:spcPct val="100000"/>
              </a:lnSpc>
              <a:spcBef>
                <a:spcPct val="20000"/>
              </a:spcBef>
              <a:spcAft>
                <a:spcPct val="0"/>
              </a:spcAft>
              <a:buClr>
                <a:srgbClr val="213B74"/>
              </a:buClr>
              <a:buSzTx/>
              <a:buFont typeface="Arial" charset="0"/>
              <a:buChar char="–"/>
              <a:tabLst/>
              <a:defRPr/>
            </a:pPr>
            <a:endPar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endParaRPr>
          </a:p>
          <a:p>
            <a:pPr marL="914400" marR="0" lvl="1" indent="-457200" algn="l" defTabSz="914400" rtl="0" eaLnBrk="1" fontAlgn="base" latinLnBrk="0" hangingPunct="1">
              <a:lnSpc>
                <a:spcPct val="100000"/>
              </a:lnSpc>
              <a:spcBef>
                <a:spcPct val="20000"/>
              </a:spcBef>
              <a:spcAft>
                <a:spcPct val="0"/>
              </a:spcAft>
              <a:buClr>
                <a:srgbClr val="213B74"/>
              </a:buClr>
              <a:buSzTx/>
              <a:buFont typeface="Arial"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Criminal justice system should intervene</a:t>
            </a:r>
          </a:p>
          <a:p>
            <a:pPr marL="914400" marR="0" lvl="1" indent="-457200" algn="l" defTabSz="914400" rtl="0" eaLnBrk="1" fontAlgn="base" latinLnBrk="0" hangingPunct="1">
              <a:lnSpc>
                <a:spcPct val="100000"/>
              </a:lnSpc>
              <a:spcBef>
                <a:spcPct val="20000"/>
              </a:spcBef>
              <a:spcAft>
                <a:spcPct val="0"/>
              </a:spcAft>
              <a:buClr>
                <a:srgbClr val="213B74"/>
              </a:buClr>
              <a:buSzTx/>
              <a:buFont typeface="Arial" charset="0"/>
              <a:buChar char="–"/>
              <a:tabLst/>
              <a:defRPr/>
            </a:pPr>
            <a:endPar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endParaRPr>
          </a:p>
          <a:p>
            <a:pPr marL="914400" marR="0" lvl="1" indent="-457200" algn="l" defTabSz="914400" rtl="0" eaLnBrk="1" fontAlgn="base" latinLnBrk="0" hangingPunct="1">
              <a:lnSpc>
                <a:spcPct val="100000"/>
              </a:lnSpc>
              <a:spcBef>
                <a:spcPct val="20000"/>
              </a:spcBef>
              <a:spcAft>
                <a:spcPct val="0"/>
              </a:spcAft>
              <a:buClr>
                <a:srgbClr val="213B74"/>
              </a:buClr>
              <a:buSzTx/>
              <a:buFont typeface="Arial" charset="0"/>
              <a:buChar char="–"/>
              <a:tabLst/>
              <a:defRPr/>
            </a:pPr>
            <a:r>
              <a:rPr kumimoji="0" lang="en-US" sz="2400" b="0" i="0" u="none" strike="noStrike" kern="1200" cap="none" spc="0" normalizeH="0" baseline="0" noProof="0" dirty="0">
                <a:ln>
                  <a:noFill/>
                </a:ln>
                <a:solidFill>
                  <a:prstClr val="black"/>
                </a:solidFill>
                <a:effectLst/>
                <a:uLnTx/>
                <a:uFillTx/>
                <a:latin typeface="Arial" pitchFamily="34" charset="0"/>
                <a:ea typeface="Verdana" pitchFamily="34" charset="0"/>
                <a:cs typeface="Arial" pitchFamily="34" charset="0"/>
              </a:rPr>
              <a:t>Change attitudes that condone violence</a:t>
            </a:r>
            <a:endParaRPr lang="en-US" dirty="0"/>
          </a:p>
        </p:txBody>
      </p:sp>
    </p:spTree>
    <p:extLst>
      <p:ext uri="{BB962C8B-B14F-4D97-AF65-F5344CB8AC3E}">
        <p14:creationId xmlns:p14="http://schemas.microsoft.com/office/powerpoint/2010/main" val="997343557"/>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TotalTime>
  <Words>1824</Words>
  <Application>Microsoft Office PowerPoint</Application>
  <PresentationFormat>On-screen Show (4:3)</PresentationFormat>
  <Paragraphs>273</Paragraphs>
  <Slides>37</Slides>
  <Notes>29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Courier New</vt:lpstr>
      <vt:lpstr>Wingdings</vt:lpstr>
      <vt:lpstr>Sample</vt:lpstr>
      <vt:lpstr>Crime Victims An Introduction to Victimology</vt:lpstr>
      <vt:lpstr>Learning Objectives (1 of 2)</vt:lpstr>
      <vt:lpstr>Violence within Romantic relationships and families</vt:lpstr>
      <vt:lpstr>Nonstranger Interpersonal Violence</vt:lpstr>
      <vt:lpstr>THE REDISCOVERY OF “WIFE BEATING”</vt:lpstr>
      <vt:lpstr>Most Studied Victim–Offender Relationship</vt:lpstr>
      <vt:lpstr>Victim Blaming versus Victim Defending</vt:lpstr>
      <vt:lpstr>How Victims Suffer</vt:lpstr>
      <vt:lpstr>Estimates of Incidence, Prevalence, and Seriousness of Intimate Partner Violence (1 of 3)</vt:lpstr>
      <vt:lpstr>Estimates of Incidence, Prevalence, and Seriousness of Intimate Partner Violence (2 of 3)</vt:lpstr>
      <vt:lpstr>Estimates of Incidence, Prevalence, and Seriousness of Intimate Partner Violence (3 of 3)</vt:lpstr>
      <vt:lpstr>Recognizing Warning Signs</vt:lpstr>
      <vt:lpstr>Fatal Attractions: Slayings of Intimate Partners</vt:lpstr>
      <vt:lpstr>Use your critical thinking skills to consider….</vt:lpstr>
      <vt:lpstr>Figure 9.1 Trends in Murders Due to Intimate Partner Violence, United States, 1977–2015</vt:lpstr>
      <vt:lpstr>Explaining IPV: Why Doesn’t She Just Leave Him?</vt:lpstr>
      <vt:lpstr>Enabling Victims Who Feel Trapped to Escape</vt:lpstr>
      <vt:lpstr>Battered Women and the Criminal Justice System: Violence Is Violence—or Is It? (1 of 3)</vt:lpstr>
      <vt:lpstr>Battered Women and the Criminal Justice System: Violence Is Violence—or Is It? (2 of 3)</vt:lpstr>
      <vt:lpstr>Battered Women and the Criminal Justice System: Violence Is Violence—or Is It? (3 of 3)</vt:lpstr>
      <vt:lpstr>The rediscovery Of battered husbands and boyfriends</vt:lpstr>
      <vt:lpstr>Husband Beating</vt:lpstr>
      <vt:lpstr>Victim provocation and murder: when is the slaying of a wife beater justified?</vt:lpstr>
      <vt:lpstr>Intimate Partner Homicides and the Criminal Justice System</vt:lpstr>
      <vt:lpstr>Arguments Stressing That the Brutal Man Did Not Deserve to Die</vt:lpstr>
      <vt:lpstr>Arguments Emphasizing That the Brutal Man Provoked the Lethal Response</vt:lpstr>
      <vt:lpstr>Legal Questions</vt:lpstr>
      <vt:lpstr>Use your critical thinking skills…….</vt:lpstr>
      <vt:lpstr>The rediscovery of other victims of beatings</vt:lpstr>
      <vt:lpstr>Dating Violence</vt:lpstr>
      <vt:lpstr>Abuse of Parents by Adolescents</vt:lpstr>
      <vt:lpstr>Elder Abuse</vt:lpstr>
      <vt:lpstr>Battering within Same-Sex Relationships</vt:lpstr>
      <vt:lpstr>Use your critical thinking skills……</vt:lpstr>
      <vt:lpstr>Preventing domestic violence</vt:lpstr>
      <vt:lpstr>Preventing Battering</vt:lpstr>
      <vt:lpstr>Policy Implications….</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Victims of Violence by Lovers and Family Members</dc:title>
  <dc:creator>Karmen</dc:creator>
  <cp:lastModifiedBy>Becky Price</cp:lastModifiedBy>
  <cp:revision>154</cp:revision>
  <dcterms:created xsi:type="dcterms:W3CDTF">2006-02-25T17:36:31Z</dcterms:created>
  <dcterms:modified xsi:type="dcterms:W3CDTF">2020-09-21T22:05:49Z</dcterms:modified>
</cp:coreProperties>
</file>